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48" r:id="rId1"/>
  </p:sldMasterIdLst>
  <p:notesMasterIdLst>
    <p:notesMasterId r:id="rId17"/>
  </p:notesMasterIdLst>
  <p:sldIdLst>
    <p:sldId id="256" r:id="rId2"/>
    <p:sldId id="273" r:id="rId3"/>
    <p:sldId id="271" r:id="rId4"/>
    <p:sldId id="270" r:id="rId5"/>
    <p:sldId id="266" r:id="rId6"/>
    <p:sldId id="267" r:id="rId7"/>
    <p:sldId id="275" r:id="rId8"/>
    <p:sldId id="274" r:id="rId9"/>
    <p:sldId id="258" r:id="rId10"/>
    <p:sldId id="264" r:id="rId11"/>
    <p:sldId id="269" r:id="rId12"/>
    <p:sldId id="262" r:id="rId13"/>
    <p:sldId id="259" r:id="rId14"/>
    <p:sldId id="260"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90" d="100"/>
          <a:sy n="90" d="100"/>
        </p:scale>
        <p:origin x="-576"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E0DE37-FBCF-43F4-944A-B385B6124A16}" type="datetimeFigureOut">
              <a:rPr lang="en-US" smtClean="0"/>
              <a:t>4/19/2016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3E028B-A077-4A5D-9F3B-07C303F72ACD}" type="slidenum">
              <a:rPr lang="en-US" smtClean="0"/>
              <a:t>‹#›</a:t>
            </a:fld>
            <a:endParaRPr lang="en-US"/>
          </a:p>
        </p:txBody>
      </p:sp>
    </p:spTree>
    <p:extLst>
      <p:ext uri="{BB962C8B-B14F-4D97-AF65-F5344CB8AC3E}">
        <p14:creationId xmlns:p14="http://schemas.microsoft.com/office/powerpoint/2010/main" val="4177789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554079FB-D1DD-49E1-9EFA-C2DDE4DAF230}" type="datetime1">
              <a:rPr lang="en-IN" smtClean="0"/>
              <a:t>4/19/2016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EA1C2C-7BDA-4272-BE31-14302BC135C8}" type="slidenum">
              <a:rPr lang="en-IN" smtClean="0"/>
              <a:t>‹#›</a:t>
            </a:fld>
            <a:endParaRPr lang="en-IN"/>
          </a:p>
        </p:txBody>
      </p:sp>
    </p:spTree>
    <p:extLst>
      <p:ext uri="{BB962C8B-B14F-4D97-AF65-F5344CB8AC3E}">
        <p14:creationId xmlns:p14="http://schemas.microsoft.com/office/powerpoint/2010/main" val="2734700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1ED27AE-F65F-40C9-B79C-EB3B7C90A9D2}" type="datetime1">
              <a:rPr lang="en-IN" smtClean="0"/>
              <a:t>4/19/2016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EA1C2C-7BDA-4272-BE31-14302BC135C8}" type="slidenum">
              <a:rPr lang="en-IN" smtClean="0"/>
              <a:t>‹#›</a:t>
            </a:fld>
            <a:endParaRPr lang="en-IN"/>
          </a:p>
        </p:txBody>
      </p:sp>
    </p:spTree>
    <p:extLst>
      <p:ext uri="{BB962C8B-B14F-4D97-AF65-F5344CB8AC3E}">
        <p14:creationId xmlns:p14="http://schemas.microsoft.com/office/powerpoint/2010/main" val="1546524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A9BBBA1-2591-4537-8832-FC88484BF4EC}" type="datetime1">
              <a:rPr lang="en-IN" smtClean="0"/>
              <a:t>4/19/2016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EA1C2C-7BDA-4272-BE31-14302BC135C8}" type="slidenum">
              <a:rPr lang="en-IN" smtClean="0"/>
              <a:t>‹#›</a:t>
            </a:fld>
            <a:endParaRPr lang="en-IN"/>
          </a:p>
        </p:txBody>
      </p:sp>
    </p:spTree>
    <p:extLst>
      <p:ext uri="{BB962C8B-B14F-4D97-AF65-F5344CB8AC3E}">
        <p14:creationId xmlns:p14="http://schemas.microsoft.com/office/powerpoint/2010/main" val="2393688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71DAD3D-0EF1-4CE3-B1F1-0C3F49E02A1D}" type="datetime1">
              <a:rPr lang="en-IN" smtClean="0"/>
              <a:t>4/19/2016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EA1C2C-7BDA-4272-BE31-14302BC135C8}" type="slidenum">
              <a:rPr lang="en-IN" smtClean="0"/>
              <a:t>‹#›</a:t>
            </a:fld>
            <a:endParaRPr lang="en-IN"/>
          </a:p>
        </p:txBody>
      </p:sp>
    </p:spTree>
    <p:extLst>
      <p:ext uri="{BB962C8B-B14F-4D97-AF65-F5344CB8AC3E}">
        <p14:creationId xmlns:p14="http://schemas.microsoft.com/office/powerpoint/2010/main" val="3138122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050952-6595-4391-8715-175372E14BE6}" type="datetime1">
              <a:rPr lang="en-IN" smtClean="0"/>
              <a:t>4/19/2016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EA1C2C-7BDA-4272-BE31-14302BC135C8}" type="slidenum">
              <a:rPr lang="en-IN" smtClean="0"/>
              <a:t>‹#›</a:t>
            </a:fld>
            <a:endParaRPr lang="en-IN"/>
          </a:p>
        </p:txBody>
      </p:sp>
    </p:spTree>
    <p:extLst>
      <p:ext uri="{BB962C8B-B14F-4D97-AF65-F5344CB8AC3E}">
        <p14:creationId xmlns:p14="http://schemas.microsoft.com/office/powerpoint/2010/main" val="1227186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F1EEEF6-0518-4566-B3D7-C867450CC08D}" type="datetime1">
              <a:rPr lang="en-IN" smtClean="0"/>
              <a:t>4/19/2016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AEA1C2C-7BDA-4272-BE31-14302BC135C8}" type="slidenum">
              <a:rPr lang="en-IN" smtClean="0"/>
              <a:t>‹#›</a:t>
            </a:fld>
            <a:endParaRPr lang="en-IN"/>
          </a:p>
        </p:txBody>
      </p:sp>
    </p:spTree>
    <p:extLst>
      <p:ext uri="{BB962C8B-B14F-4D97-AF65-F5344CB8AC3E}">
        <p14:creationId xmlns:p14="http://schemas.microsoft.com/office/powerpoint/2010/main" val="1096609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AE8882A3-6F9A-471D-B139-2A06F6335CBB}" type="datetime1">
              <a:rPr lang="en-IN" smtClean="0"/>
              <a:t>4/19/2016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AEA1C2C-7BDA-4272-BE31-14302BC135C8}" type="slidenum">
              <a:rPr lang="en-IN" smtClean="0"/>
              <a:t>‹#›</a:t>
            </a:fld>
            <a:endParaRPr lang="en-IN"/>
          </a:p>
        </p:txBody>
      </p:sp>
    </p:spTree>
    <p:extLst>
      <p:ext uri="{BB962C8B-B14F-4D97-AF65-F5344CB8AC3E}">
        <p14:creationId xmlns:p14="http://schemas.microsoft.com/office/powerpoint/2010/main" val="2338807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BD19544E-3132-472F-92EB-8B7994C63DFB}" type="datetime1">
              <a:rPr lang="en-IN" smtClean="0"/>
              <a:t>4/19/2016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AEA1C2C-7BDA-4272-BE31-14302BC135C8}" type="slidenum">
              <a:rPr lang="en-IN" smtClean="0"/>
              <a:t>‹#›</a:t>
            </a:fld>
            <a:endParaRPr lang="en-IN"/>
          </a:p>
        </p:txBody>
      </p:sp>
    </p:spTree>
    <p:extLst>
      <p:ext uri="{BB962C8B-B14F-4D97-AF65-F5344CB8AC3E}">
        <p14:creationId xmlns:p14="http://schemas.microsoft.com/office/powerpoint/2010/main" val="2920013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1AA21-7F30-4561-92EB-324E19C4351C}" type="datetime1">
              <a:rPr lang="en-IN" smtClean="0"/>
              <a:t>4/19/2016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AEA1C2C-7BDA-4272-BE31-14302BC135C8}" type="slidenum">
              <a:rPr lang="en-IN" smtClean="0"/>
              <a:t>‹#›</a:t>
            </a:fld>
            <a:endParaRPr lang="en-IN"/>
          </a:p>
        </p:txBody>
      </p:sp>
    </p:spTree>
    <p:extLst>
      <p:ext uri="{BB962C8B-B14F-4D97-AF65-F5344CB8AC3E}">
        <p14:creationId xmlns:p14="http://schemas.microsoft.com/office/powerpoint/2010/main" val="4084428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B04D48-31D8-4B69-9FAD-D2CD2875E0F5}" type="datetime1">
              <a:rPr lang="en-IN" smtClean="0"/>
              <a:t>4/19/2016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AEA1C2C-7BDA-4272-BE31-14302BC135C8}" type="slidenum">
              <a:rPr lang="en-IN" smtClean="0"/>
              <a:t>‹#›</a:t>
            </a:fld>
            <a:endParaRPr lang="en-IN"/>
          </a:p>
        </p:txBody>
      </p:sp>
    </p:spTree>
    <p:extLst>
      <p:ext uri="{BB962C8B-B14F-4D97-AF65-F5344CB8AC3E}">
        <p14:creationId xmlns:p14="http://schemas.microsoft.com/office/powerpoint/2010/main" val="850526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3FBF70-3ADE-4A59-8B6D-622D284C902E}" type="datetime1">
              <a:rPr lang="en-IN" smtClean="0"/>
              <a:t>4/19/2016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AEA1C2C-7BDA-4272-BE31-14302BC135C8}" type="slidenum">
              <a:rPr lang="en-IN" smtClean="0"/>
              <a:t>‹#›</a:t>
            </a:fld>
            <a:endParaRPr lang="en-IN"/>
          </a:p>
        </p:txBody>
      </p:sp>
    </p:spTree>
    <p:extLst>
      <p:ext uri="{BB962C8B-B14F-4D97-AF65-F5344CB8AC3E}">
        <p14:creationId xmlns:p14="http://schemas.microsoft.com/office/powerpoint/2010/main" val="3310967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E58E7-6C03-423B-89BC-D334EE112044}" type="datetime1">
              <a:rPr lang="en-IN" smtClean="0"/>
              <a:t>4/19/2016</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EA1C2C-7BDA-4272-BE31-14302BC135C8}" type="slidenum">
              <a:rPr lang="en-IN" smtClean="0"/>
              <a:t>‹#›</a:t>
            </a:fld>
            <a:endParaRPr lang="en-IN"/>
          </a:p>
        </p:txBody>
      </p:sp>
    </p:spTree>
    <p:extLst>
      <p:ext uri="{BB962C8B-B14F-4D97-AF65-F5344CB8AC3E}">
        <p14:creationId xmlns:p14="http://schemas.microsoft.com/office/powerpoint/2010/main" val="1929359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goo.gl/uutKh0" TargetMode="Externa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248" y="2705100"/>
            <a:ext cx="9334501" cy="2705100"/>
          </a:xfrm>
        </p:spPr>
        <p:txBody>
          <a:bodyPr>
            <a:normAutofit/>
          </a:bodyPr>
          <a:lstStyle/>
          <a:p>
            <a:pPr>
              <a:lnSpc>
                <a:spcPct val="100000"/>
              </a:lnSpc>
            </a:pPr>
            <a:r>
              <a:rPr lang="en-IN" sz="2400" b="1" dirty="0" smtClean="0"/>
              <a:t>Report on Working of Ward Committees in the City of Mumbai and Civic Problems Registered by Citizens</a:t>
            </a:r>
            <a:r>
              <a:rPr lang="en-US" sz="2400" b="1" dirty="0" smtClean="0"/>
              <a:t/>
            </a:r>
            <a:br>
              <a:rPr lang="en-US" sz="2400" b="1" dirty="0" smtClean="0"/>
            </a:br>
            <a:r>
              <a:rPr lang="en-IN" sz="2400" b="1" dirty="0" smtClean="0"/>
              <a:t>(March 2012 to December 2015)</a:t>
            </a:r>
            <a:br>
              <a:rPr lang="en-IN" sz="2400" b="1" dirty="0" smtClean="0"/>
            </a:br>
            <a:r>
              <a:rPr lang="en-IN" sz="2400" b="1" dirty="0"/>
              <a:t/>
            </a:r>
            <a:br>
              <a:rPr lang="en-IN" sz="2400" b="1" dirty="0"/>
            </a:br>
            <a:r>
              <a:rPr lang="en-IN" sz="2400" b="1" dirty="0" smtClean="0"/>
              <a:t>April 2016</a:t>
            </a:r>
            <a:r>
              <a:rPr lang="en-US" sz="2400" b="1" dirty="0" smtClean="0"/>
              <a:t/>
            </a:r>
            <a:br>
              <a:rPr lang="en-US" sz="2400" b="1" dirty="0" smtClean="0"/>
            </a:br>
            <a:endParaRPr lang="en-IN" sz="2400" b="1" dirty="0"/>
          </a:p>
        </p:txBody>
      </p:sp>
      <p:pic>
        <p:nvPicPr>
          <p:cNvPr id="15" name="Picture 14" descr="\\Backupserver\d drive\official_backup_priyanka\Admin\logo\praja new logo.jpg"/>
          <p:cNvPicPr/>
          <p:nvPr/>
        </p:nvPicPr>
        <p:blipFill>
          <a:blip r:embed="rId2"/>
          <a:srcRect/>
          <a:stretch>
            <a:fillRect/>
          </a:stretch>
        </p:blipFill>
        <p:spPr bwMode="auto">
          <a:xfrm>
            <a:off x="4697387" y="1010750"/>
            <a:ext cx="2670224" cy="181085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FAEA1C2C-7BDA-4272-BE31-14302BC135C8}" type="slidenum">
              <a:rPr lang="en-IN" smtClean="0"/>
              <a:t>1</a:t>
            </a:fld>
            <a:endParaRPr lang="en-IN"/>
          </a:p>
        </p:txBody>
      </p:sp>
    </p:spTree>
    <p:extLst>
      <p:ext uri="{BB962C8B-B14F-4D97-AF65-F5344CB8AC3E}">
        <p14:creationId xmlns:p14="http://schemas.microsoft.com/office/powerpoint/2010/main" val="4238384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68612" y="129183"/>
            <a:ext cx="1173526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Analysis of complaints</a:t>
            </a:r>
            <a:r>
              <a:rPr kumimoji="0" lang="en-US" altLang="en-US" sz="2100" b="1" i="0" u="none" strike="noStrike" cap="none" normalizeH="0" baseline="0" dirty="0" smtClean="0" bmk="">
                <a:ln>
                  <a:noFill/>
                </a:ln>
                <a:solidFill>
                  <a:schemeClr val="tx1"/>
                </a:solidFill>
                <a:effectLst/>
                <a:ea typeface="Calibri" panose="020F0502020204030204" pitchFamily="34" charset="0"/>
                <a:cs typeface="Times New Roman" panose="02020603050405020304" pitchFamily="18" charset="0"/>
              </a:rPr>
              <a:t> attended (closed) in comparison with days mentioned in MCGM’s Citizen Charter</a:t>
            </a:r>
            <a:endParaRPr kumimoji="0" lang="en-US" altLang="en-US" sz="2100" b="1" i="0" u="none" strike="noStrike" cap="none" normalizeH="0" baseline="0" dirty="0" smtClean="0">
              <a:ln>
                <a:noFill/>
              </a:ln>
              <a:solidFill>
                <a:schemeClr val="tx1"/>
              </a:solidFill>
              <a:effectLst/>
            </a:endParaRPr>
          </a:p>
        </p:txBody>
      </p:sp>
      <p:sp>
        <p:nvSpPr>
          <p:cNvPr id="5" name="Rectangle 4"/>
          <p:cNvSpPr>
            <a:spLocks noChangeArrowheads="1"/>
          </p:cNvSpPr>
          <p:nvPr/>
        </p:nvSpPr>
        <p:spPr bwMode="auto">
          <a:xfrm>
            <a:off x="1247954" y="175161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 name="TextBox 5"/>
          <p:cNvSpPr txBox="1"/>
          <p:nvPr/>
        </p:nvSpPr>
        <p:spPr>
          <a:xfrm>
            <a:off x="268611" y="5947056"/>
            <a:ext cx="11735265" cy="729430"/>
          </a:xfrm>
          <a:prstGeom prst="rect">
            <a:avLst/>
          </a:prstGeom>
          <a:noFill/>
          <a:ln>
            <a:solidFill>
              <a:schemeClr val="tx1"/>
            </a:solidFill>
          </a:ln>
        </p:spPr>
        <p:txBody>
          <a:bodyPr wrap="square" rtlCol="0">
            <a:spAutoFit/>
          </a:bodyPr>
          <a:lstStyle/>
          <a:p>
            <a:pPr marR="0" lvl="0" algn="just">
              <a:lnSpc>
                <a:spcPct val="115000"/>
              </a:lnSpc>
              <a:spcBef>
                <a:spcPts val="0"/>
              </a:spcBef>
              <a:spcAft>
                <a:spcPts val="0"/>
              </a:spcAft>
            </a:pPr>
            <a:r>
              <a:rPr lang="en-IN" b="1" dirty="0" smtClean="0">
                <a:ea typeface="Times New Roman"/>
                <a:cs typeface="Times New Roman"/>
              </a:rPr>
              <a:t>MCGM has taken on an average 13 days in the year 2015 to address civic complaints, while the Citizens’ Charter stipulates all complaints to be resolved within an average of 3 days. </a:t>
            </a:r>
          </a:p>
        </p:txBody>
      </p:sp>
      <p:graphicFrame>
        <p:nvGraphicFramePr>
          <p:cNvPr id="4" name="Table 3"/>
          <p:cNvGraphicFramePr>
            <a:graphicFrameLocks noGrp="1"/>
          </p:cNvGraphicFramePr>
          <p:nvPr>
            <p:extLst>
              <p:ext uri="{D42A27DB-BD31-4B8C-83A1-F6EECF244321}">
                <p14:modId xmlns:p14="http://schemas.microsoft.com/office/powerpoint/2010/main" val="4186844574"/>
              </p:ext>
            </p:extLst>
          </p:nvPr>
        </p:nvGraphicFramePr>
        <p:xfrm>
          <a:off x="268612" y="733232"/>
          <a:ext cx="11735264" cy="5061463"/>
        </p:xfrm>
        <a:graphic>
          <a:graphicData uri="http://schemas.openxmlformats.org/drawingml/2006/table">
            <a:tbl>
              <a:tblPr firstRow="1" bandRow="1">
                <a:tableStyleId>{5940675A-B579-460E-94D1-54222C63F5DA}</a:tableStyleId>
              </a:tblPr>
              <a:tblGrid>
                <a:gridCol w="3965895"/>
                <a:gridCol w="2720632"/>
                <a:gridCol w="2533418"/>
                <a:gridCol w="2515319"/>
              </a:tblGrid>
              <a:tr h="370840">
                <a:tc>
                  <a:txBody>
                    <a:bodyPr/>
                    <a:lstStyle/>
                    <a:p>
                      <a:pPr algn="ctr">
                        <a:lnSpc>
                          <a:spcPct val="115000"/>
                        </a:lnSpc>
                        <a:spcAft>
                          <a:spcPts val="0"/>
                        </a:spcAft>
                      </a:pPr>
                      <a:r>
                        <a:rPr lang="en-IN" sz="1200" b="1" dirty="0">
                          <a:solidFill>
                            <a:schemeClr val="tx1"/>
                          </a:solidFill>
                          <a:effectLst/>
                          <a:latin typeface="+mn-lt"/>
                        </a:rPr>
                        <a:t>Complaint to be attended as per Citizens' Charter</a:t>
                      </a:r>
                      <a:endParaRPr lang="en-IN" sz="1200" b="1"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solidFill>
                      <a:schemeClr val="bg1">
                        <a:lumMod val="65000"/>
                      </a:schemeClr>
                    </a:solidFill>
                  </a:tcPr>
                </a:tc>
                <a:tc>
                  <a:txBody>
                    <a:bodyPr/>
                    <a:lstStyle/>
                    <a:p>
                      <a:pPr algn="ctr">
                        <a:lnSpc>
                          <a:spcPct val="115000"/>
                        </a:lnSpc>
                        <a:spcAft>
                          <a:spcPts val="0"/>
                        </a:spcAft>
                      </a:pPr>
                      <a:r>
                        <a:rPr lang="en-IN" sz="1200" b="1" dirty="0">
                          <a:solidFill>
                            <a:schemeClr val="tx1"/>
                          </a:solidFill>
                          <a:effectLst/>
                          <a:latin typeface="+mn-lt"/>
                        </a:rPr>
                        <a:t>To be resolved as per Citizens' Charter</a:t>
                      </a:r>
                      <a:endParaRPr lang="en-IN" sz="1200" b="1"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solidFill>
                      <a:schemeClr val="bg1">
                        <a:lumMod val="65000"/>
                      </a:schemeClr>
                    </a:solidFill>
                  </a:tcPr>
                </a:tc>
                <a:tc>
                  <a:txBody>
                    <a:bodyPr/>
                    <a:lstStyle/>
                    <a:p>
                      <a:pPr algn="ctr">
                        <a:lnSpc>
                          <a:spcPct val="115000"/>
                        </a:lnSpc>
                        <a:spcAft>
                          <a:spcPts val="0"/>
                        </a:spcAft>
                      </a:pPr>
                      <a:r>
                        <a:rPr lang="en-IN" sz="1200" b="1" dirty="0">
                          <a:solidFill>
                            <a:schemeClr val="tx1"/>
                          </a:solidFill>
                          <a:effectLst/>
                          <a:latin typeface="+mn-lt"/>
                        </a:rPr>
                        <a:t>Actual time taken to resolve in 2014</a:t>
                      </a:r>
                      <a:endParaRPr lang="en-IN" sz="1200" b="1"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solidFill>
                      <a:schemeClr val="bg1">
                        <a:lumMod val="65000"/>
                      </a:schemeClr>
                    </a:solidFill>
                  </a:tcPr>
                </a:tc>
                <a:tc>
                  <a:txBody>
                    <a:bodyPr/>
                    <a:lstStyle/>
                    <a:p>
                      <a:pPr algn="ctr">
                        <a:lnSpc>
                          <a:spcPct val="115000"/>
                        </a:lnSpc>
                        <a:spcAft>
                          <a:spcPts val="0"/>
                        </a:spcAft>
                      </a:pPr>
                      <a:r>
                        <a:rPr lang="en-IN" sz="1200" b="1" dirty="0">
                          <a:solidFill>
                            <a:schemeClr val="tx1"/>
                          </a:solidFill>
                          <a:effectLst/>
                          <a:latin typeface="+mn-lt"/>
                        </a:rPr>
                        <a:t>Actual time taken to resolve in 2015</a:t>
                      </a:r>
                      <a:endParaRPr lang="en-IN" sz="1200" b="1"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solidFill>
                      <a:schemeClr val="bg1">
                        <a:lumMod val="65000"/>
                      </a:schemeClr>
                    </a:solidFill>
                  </a:tcPr>
                </a:tc>
              </a:tr>
              <a:tr h="260597">
                <a:tc>
                  <a:txBody>
                    <a:bodyPr/>
                    <a:lstStyle/>
                    <a:p>
                      <a:pPr>
                        <a:lnSpc>
                          <a:spcPct val="115000"/>
                        </a:lnSpc>
                        <a:spcAft>
                          <a:spcPts val="0"/>
                        </a:spcAft>
                      </a:pPr>
                      <a:r>
                        <a:rPr lang="en-IN" sz="1200" dirty="0">
                          <a:solidFill>
                            <a:schemeClr val="tx1"/>
                          </a:solidFill>
                          <a:effectLst/>
                          <a:latin typeface="+mn-lt"/>
                        </a:rPr>
                        <a:t>Drainage Chokes and Blockages</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1</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17</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8</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r>
              <a:tr h="251484">
                <a:tc>
                  <a:txBody>
                    <a:bodyPr/>
                    <a:lstStyle/>
                    <a:p>
                      <a:pPr>
                        <a:lnSpc>
                          <a:spcPct val="115000"/>
                        </a:lnSpc>
                        <a:spcAft>
                          <a:spcPts val="0"/>
                        </a:spcAft>
                      </a:pPr>
                      <a:r>
                        <a:rPr lang="en-IN" sz="1200" dirty="0">
                          <a:solidFill>
                            <a:schemeClr val="tx1"/>
                          </a:solidFill>
                          <a:effectLst/>
                          <a:latin typeface="+mn-lt"/>
                        </a:rPr>
                        <a:t>Overflowing drains or manholes</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1</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18</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13</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r>
              <a:tr h="251792">
                <a:tc>
                  <a:txBody>
                    <a:bodyPr/>
                    <a:lstStyle/>
                    <a:p>
                      <a:pPr>
                        <a:lnSpc>
                          <a:spcPct val="115000"/>
                        </a:lnSpc>
                        <a:spcAft>
                          <a:spcPts val="0"/>
                        </a:spcAft>
                      </a:pPr>
                      <a:r>
                        <a:rPr lang="en-IN" sz="1200" dirty="0">
                          <a:solidFill>
                            <a:schemeClr val="tx1"/>
                          </a:solidFill>
                          <a:effectLst/>
                          <a:latin typeface="+mn-lt"/>
                        </a:rPr>
                        <a:t>Odour (Foul Smell) from Drains</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1</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16</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14</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r>
              <a:tr h="185529">
                <a:tc>
                  <a:txBody>
                    <a:bodyPr/>
                    <a:lstStyle/>
                    <a:p>
                      <a:pPr>
                        <a:lnSpc>
                          <a:spcPct val="115000"/>
                        </a:lnSpc>
                        <a:spcAft>
                          <a:spcPts val="0"/>
                        </a:spcAft>
                      </a:pPr>
                      <a:r>
                        <a:rPr lang="en-IN" sz="1200" dirty="0">
                          <a:solidFill>
                            <a:schemeClr val="tx1"/>
                          </a:solidFill>
                          <a:effectLst/>
                          <a:latin typeface="+mn-lt"/>
                        </a:rPr>
                        <a:t>Replacement of Missing / Damaged Manhole</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1</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21</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18</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r>
              <a:tr h="238538">
                <a:tc>
                  <a:txBody>
                    <a:bodyPr/>
                    <a:lstStyle/>
                    <a:p>
                      <a:pPr>
                        <a:lnSpc>
                          <a:spcPct val="115000"/>
                        </a:lnSpc>
                        <a:spcAft>
                          <a:spcPts val="0"/>
                        </a:spcAft>
                      </a:pPr>
                      <a:r>
                        <a:rPr lang="en-IN" sz="1200" dirty="0">
                          <a:solidFill>
                            <a:schemeClr val="tx1"/>
                          </a:solidFill>
                          <a:effectLst/>
                          <a:latin typeface="+mn-lt"/>
                        </a:rPr>
                        <a:t>Raising of Manhole (except in Monsoon)</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7</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14</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11</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r>
              <a:tr h="206371">
                <a:tc>
                  <a:txBody>
                    <a:bodyPr/>
                    <a:lstStyle/>
                    <a:p>
                      <a:pPr>
                        <a:lnSpc>
                          <a:spcPct val="115000"/>
                        </a:lnSpc>
                        <a:spcAft>
                          <a:spcPts val="0"/>
                        </a:spcAft>
                      </a:pPr>
                      <a:r>
                        <a:rPr lang="en-IN" sz="1200" dirty="0">
                          <a:solidFill>
                            <a:schemeClr val="tx1"/>
                          </a:solidFill>
                          <a:effectLst/>
                          <a:latin typeface="+mn-lt"/>
                        </a:rPr>
                        <a:t>Cleaning of septic tank</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7</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19</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16</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r>
              <a:tr h="246127">
                <a:tc>
                  <a:txBody>
                    <a:bodyPr/>
                    <a:lstStyle/>
                    <a:p>
                      <a:pPr>
                        <a:lnSpc>
                          <a:spcPct val="115000"/>
                        </a:lnSpc>
                        <a:spcAft>
                          <a:spcPts val="0"/>
                        </a:spcAft>
                      </a:pPr>
                      <a:r>
                        <a:rPr lang="en-IN" sz="1200" dirty="0">
                          <a:solidFill>
                            <a:schemeClr val="tx1"/>
                          </a:solidFill>
                          <a:effectLst/>
                          <a:latin typeface="+mn-lt"/>
                        </a:rPr>
                        <a:t>Repairs to pipe sewers/main sewers</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7</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20</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18</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r>
              <a:tr h="278295">
                <a:tc>
                  <a:txBody>
                    <a:bodyPr/>
                    <a:lstStyle/>
                    <a:p>
                      <a:pPr>
                        <a:lnSpc>
                          <a:spcPct val="115000"/>
                        </a:lnSpc>
                        <a:spcAft>
                          <a:spcPts val="0"/>
                        </a:spcAft>
                      </a:pPr>
                      <a:r>
                        <a:rPr lang="en-IN" sz="1200" dirty="0">
                          <a:solidFill>
                            <a:schemeClr val="tx1"/>
                          </a:solidFill>
                          <a:effectLst/>
                          <a:latin typeface="+mn-lt"/>
                        </a:rPr>
                        <a:t>Contaminated Water Supply</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1</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16</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12</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r>
              <a:tr h="265044">
                <a:tc>
                  <a:txBody>
                    <a:bodyPr/>
                    <a:lstStyle/>
                    <a:p>
                      <a:pPr>
                        <a:lnSpc>
                          <a:spcPct val="115000"/>
                        </a:lnSpc>
                        <a:spcAft>
                          <a:spcPts val="0"/>
                        </a:spcAft>
                      </a:pPr>
                      <a:r>
                        <a:rPr lang="en-IN" sz="1200" dirty="0">
                          <a:solidFill>
                            <a:schemeClr val="tx1"/>
                          </a:solidFill>
                          <a:effectLst/>
                          <a:latin typeface="+mn-lt"/>
                        </a:rPr>
                        <a:t>Leaks in Water Lines</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7</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17</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14</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r>
              <a:tr h="260310">
                <a:tc>
                  <a:txBody>
                    <a:bodyPr/>
                    <a:lstStyle/>
                    <a:p>
                      <a:pPr>
                        <a:lnSpc>
                          <a:spcPct val="115000"/>
                        </a:lnSpc>
                        <a:spcAft>
                          <a:spcPts val="0"/>
                        </a:spcAft>
                      </a:pPr>
                      <a:r>
                        <a:rPr lang="en-IN" sz="1200" dirty="0">
                          <a:solidFill>
                            <a:schemeClr val="tx1"/>
                          </a:solidFill>
                          <a:effectLst/>
                          <a:latin typeface="+mn-lt"/>
                        </a:rPr>
                        <a:t>Shortage of Water Supply</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2</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18</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15</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r>
              <a:tr h="206592">
                <a:tc>
                  <a:txBody>
                    <a:bodyPr/>
                    <a:lstStyle/>
                    <a:p>
                      <a:pPr>
                        <a:lnSpc>
                          <a:spcPct val="115000"/>
                        </a:lnSpc>
                        <a:spcAft>
                          <a:spcPts val="0"/>
                        </a:spcAft>
                      </a:pPr>
                      <a:r>
                        <a:rPr lang="en-IN" sz="1200" dirty="0">
                          <a:solidFill>
                            <a:schemeClr val="tx1"/>
                          </a:solidFill>
                          <a:effectLst/>
                          <a:latin typeface="+mn-lt"/>
                        </a:rPr>
                        <a:t>Burst Water Main</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1</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17</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15</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r>
              <a:tr h="219623">
                <a:tc>
                  <a:txBody>
                    <a:bodyPr/>
                    <a:lstStyle/>
                    <a:p>
                      <a:pPr>
                        <a:lnSpc>
                          <a:spcPct val="115000"/>
                        </a:lnSpc>
                        <a:spcAft>
                          <a:spcPts val="0"/>
                        </a:spcAft>
                      </a:pPr>
                      <a:r>
                        <a:rPr lang="en-IN" sz="1200" dirty="0">
                          <a:solidFill>
                            <a:schemeClr val="tx1"/>
                          </a:solidFill>
                          <a:effectLst/>
                          <a:latin typeface="+mn-lt"/>
                        </a:rPr>
                        <a:t>Garbage not lifted - Co-authorized Point</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1</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16</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15</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r>
              <a:tr h="278296">
                <a:tc>
                  <a:txBody>
                    <a:bodyPr/>
                    <a:lstStyle/>
                    <a:p>
                      <a:pPr>
                        <a:lnSpc>
                          <a:spcPct val="115000"/>
                        </a:lnSpc>
                        <a:spcAft>
                          <a:spcPts val="0"/>
                        </a:spcAft>
                      </a:pPr>
                      <a:r>
                        <a:rPr lang="en-IN" sz="1200" dirty="0">
                          <a:solidFill>
                            <a:schemeClr val="tx1"/>
                          </a:solidFill>
                          <a:effectLst/>
                          <a:latin typeface="+mn-lt"/>
                        </a:rPr>
                        <a:t>Collection point not attended properly</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1</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15</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9</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r>
              <a:tr h="278296">
                <a:tc>
                  <a:txBody>
                    <a:bodyPr/>
                    <a:lstStyle/>
                    <a:p>
                      <a:pPr>
                        <a:lnSpc>
                          <a:spcPct val="115000"/>
                        </a:lnSpc>
                        <a:spcAft>
                          <a:spcPts val="0"/>
                        </a:spcAft>
                      </a:pPr>
                      <a:r>
                        <a:rPr lang="en-IN" sz="1200" dirty="0">
                          <a:solidFill>
                            <a:schemeClr val="tx1"/>
                          </a:solidFill>
                          <a:effectLst/>
                          <a:latin typeface="+mn-lt"/>
                        </a:rPr>
                        <a:t>Garbage lorry not reported for service/ Lorry not covered</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1</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14</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9</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r>
              <a:tr h="278296">
                <a:tc>
                  <a:txBody>
                    <a:bodyPr/>
                    <a:lstStyle/>
                    <a:p>
                      <a:pPr>
                        <a:lnSpc>
                          <a:spcPct val="115000"/>
                        </a:lnSpc>
                        <a:spcAft>
                          <a:spcPts val="0"/>
                        </a:spcAft>
                      </a:pPr>
                      <a:r>
                        <a:rPr lang="en-IN" sz="1200" dirty="0">
                          <a:solidFill>
                            <a:schemeClr val="tx1"/>
                          </a:solidFill>
                          <a:effectLst/>
                          <a:latin typeface="+mn-lt"/>
                        </a:rPr>
                        <a:t>Providing/removing/replacing dustbins</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8</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17</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9</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r>
              <a:tr h="221769">
                <a:tc>
                  <a:txBody>
                    <a:bodyPr/>
                    <a:lstStyle/>
                    <a:p>
                      <a:pPr>
                        <a:lnSpc>
                          <a:spcPct val="115000"/>
                        </a:lnSpc>
                        <a:spcAft>
                          <a:spcPts val="0"/>
                        </a:spcAft>
                      </a:pPr>
                      <a:r>
                        <a:rPr lang="en-IN" sz="1200" dirty="0">
                          <a:solidFill>
                            <a:schemeClr val="tx1"/>
                          </a:solidFill>
                          <a:effectLst/>
                          <a:latin typeface="+mn-lt"/>
                        </a:rPr>
                        <a:t>Sweeping of road</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1</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18</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10</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r>
              <a:tr h="242612">
                <a:tc>
                  <a:txBody>
                    <a:bodyPr/>
                    <a:lstStyle/>
                    <a:p>
                      <a:pPr>
                        <a:lnSpc>
                          <a:spcPct val="115000"/>
                        </a:lnSpc>
                        <a:spcAft>
                          <a:spcPts val="0"/>
                        </a:spcAft>
                      </a:pPr>
                      <a:r>
                        <a:rPr lang="en-IN" sz="1200" dirty="0">
                          <a:solidFill>
                            <a:schemeClr val="tx1"/>
                          </a:solidFill>
                          <a:effectLst/>
                          <a:latin typeface="+mn-lt"/>
                        </a:rPr>
                        <a:t>Removal of Dead Animals</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1</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19</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7</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r>
              <a:tr h="202853">
                <a:tc>
                  <a:txBody>
                    <a:bodyPr/>
                    <a:lstStyle/>
                    <a:p>
                      <a:pPr>
                        <a:lnSpc>
                          <a:spcPct val="115000"/>
                        </a:lnSpc>
                        <a:spcAft>
                          <a:spcPts val="0"/>
                        </a:spcAft>
                      </a:pPr>
                      <a:r>
                        <a:rPr lang="en-IN" sz="1200" dirty="0">
                          <a:solidFill>
                            <a:schemeClr val="tx1"/>
                          </a:solidFill>
                          <a:effectLst/>
                          <a:latin typeface="+mn-lt"/>
                        </a:rPr>
                        <a:t>No attendance at public toilets</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2</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18</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c>
                  <a:txBody>
                    <a:bodyPr/>
                    <a:lstStyle/>
                    <a:p>
                      <a:pPr algn="ctr">
                        <a:lnSpc>
                          <a:spcPct val="115000"/>
                        </a:lnSpc>
                        <a:spcAft>
                          <a:spcPts val="0"/>
                        </a:spcAft>
                      </a:pPr>
                      <a:r>
                        <a:rPr lang="en-IN" sz="1200" dirty="0">
                          <a:solidFill>
                            <a:schemeClr val="tx1"/>
                          </a:solidFill>
                          <a:effectLst/>
                          <a:latin typeface="+mn-lt"/>
                        </a:rPr>
                        <a:t>11</a:t>
                      </a:r>
                      <a:endParaRPr lang="en-IN" sz="1200" dirty="0">
                        <a:solidFill>
                          <a:schemeClr val="tx1"/>
                        </a:solidFill>
                        <a:effectLst/>
                        <a:latin typeface="+mn-lt"/>
                        <a:ea typeface="Times New Roman" panose="02020603050405020304" pitchFamily="18" charset="0"/>
                        <a:cs typeface="Times New Roman" panose="02020603050405020304" pitchFamily="18" charset="0"/>
                      </a:endParaRPr>
                    </a:p>
                  </a:txBody>
                  <a:tcPr marL="62215" marR="62215" marT="0" marB="0" anchor="ctr"/>
                </a:tc>
              </a:tr>
              <a:tr h="278296">
                <a:tc>
                  <a:txBody>
                    <a:bodyPr/>
                    <a:lstStyle/>
                    <a:p>
                      <a:pPr marL="0" marR="0" algn="ctr">
                        <a:lnSpc>
                          <a:spcPct val="115000"/>
                        </a:lnSpc>
                        <a:spcBef>
                          <a:spcPts val="0"/>
                        </a:spcBef>
                        <a:spcAft>
                          <a:spcPts val="0"/>
                        </a:spcAft>
                      </a:pPr>
                      <a:r>
                        <a:rPr lang="en-IN" sz="1200" b="1" dirty="0">
                          <a:effectLst/>
                          <a:latin typeface="+mn-lt"/>
                          <a:ea typeface="Times New Roman"/>
                          <a:cs typeface="Times New Roman"/>
                        </a:rPr>
                        <a:t>Average Days</a:t>
                      </a:r>
                      <a:endParaRPr lang="en-US" sz="1200" dirty="0">
                        <a:effectLst/>
                        <a:latin typeface="+mn-lt"/>
                        <a:ea typeface="Times New Roman"/>
                        <a:cs typeface="Times New Roman"/>
                      </a:endParaRPr>
                    </a:p>
                  </a:txBody>
                  <a:tcPr marL="68580" marR="68580" marT="0" marB="0" anchor="ctr">
                    <a:solidFill>
                      <a:schemeClr val="bg1">
                        <a:lumMod val="65000"/>
                      </a:schemeClr>
                    </a:solidFill>
                  </a:tcPr>
                </a:tc>
                <a:tc>
                  <a:txBody>
                    <a:bodyPr/>
                    <a:lstStyle/>
                    <a:p>
                      <a:pPr marL="0" marR="0" algn="ctr">
                        <a:lnSpc>
                          <a:spcPct val="115000"/>
                        </a:lnSpc>
                        <a:spcBef>
                          <a:spcPts val="0"/>
                        </a:spcBef>
                        <a:spcAft>
                          <a:spcPts val="0"/>
                        </a:spcAft>
                      </a:pPr>
                      <a:r>
                        <a:rPr lang="en-IN" sz="1200" b="1" dirty="0">
                          <a:effectLst/>
                          <a:latin typeface="+mn-lt"/>
                          <a:ea typeface="Times New Roman"/>
                          <a:cs typeface="Times New Roman"/>
                        </a:rPr>
                        <a:t>3</a:t>
                      </a:r>
                      <a:endParaRPr lang="en-US" sz="1200" dirty="0">
                        <a:effectLst/>
                        <a:latin typeface="+mn-lt"/>
                        <a:ea typeface="Times New Roman"/>
                        <a:cs typeface="Times New Roman"/>
                      </a:endParaRPr>
                    </a:p>
                  </a:txBody>
                  <a:tcPr marL="68580" marR="68580" marT="0" marB="0" anchor="ctr">
                    <a:solidFill>
                      <a:schemeClr val="bg1">
                        <a:lumMod val="65000"/>
                      </a:schemeClr>
                    </a:solidFill>
                  </a:tcPr>
                </a:tc>
                <a:tc>
                  <a:txBody>
                    <a:bodyPr/>
                    <a:lstStyle/>
                    <a:p>
                      <a:pPr marL="0" marR="0" algn="ctr">
                        <a:lnSpc>
                          <a:spcPct val="115000"/>
                        </a:lnSpc>
                        <a:spcBef>
                          <a:spcPts val="0"/>
                        </a:spcBef>
                        <a:spcAft>
                          <a:spcPts val="0"/>
                        </a:spcAft>
                      </a:pPr>
                      <a:r>
                        <a:rPr lang="en-IN" sz="1200" b="1" dirty="0">
                          <a:effectLst/>
                          <a:latin typeface="+mn-lt"/>
                          <a:ea typeface="Times New Roman"/>
                          <a:cs typeface="Times New Roman"/>
                        </a:rPr>
                        <a:t>17</a:t>
                      </a:r>
                      <a:endParaRPr lang="en-US" sz="1200" dirty="0">
                        <a:effectLst/>
                        <a:latin typeface="+mn-lt"/>
                        <a:ea typeface="Times New Roman"/>
                        <a:cs typeface="Times New Roman"/>
                      </a:endParaRPr>
                    </a:p>
                  </a:txBody>
                  <a:tcPr marL="68580" marR="68580" marT="0" marB="0" anchor="ctr">
                    <a:solidFill>
                      <a:schemeClr val="bg1">
                        <a:lumMod val="65000"/>
                      </a:schemeClr>
                    </a:solidFill>
                  </a:tcPr>
                </a:tc>
                <a:tc>
                  <a:txBody>
                    <a:bodyPr/>
                    <a:lstStyle/>
                    <a:p>
                      <a:pPr marL="0" marR="0" algn="ctr">
                        <a:lnSpc>
                          <a:spcPct val="115000"/>
                        </a:lnSpc>
                        <a:spcBef>
                          <a:spcPts val="0"/>
                        </a:spcBef>
                        <a:spcAft>
                          <a:spcPts val="0"/>
                        </a:spcAft>
                      </a:pPr>
                      <a:r>
                        <a:rPr lang="en-IN" sz="1200" b="1" dirty="0">
                          <a:effectLst/>
                          <a:latin typeface="+mn-lt"/>
                          <a:ea typeface="Times New Roman"/>
                          <a:cs typeface="Times New Roman"/>
                        </a:rPr>
                        <a:t>13</a:t>
                      </a:r>
                      <a:endParaRPr lang="en-US" sz="1200" dirty="0">
                        <a:effectLst/>
                        <a:latin typeface="+mn-lt"/>
                        <a:ea typeface="Times New Roman"/>
                        <a:cs typeface="Times New Roman"/>
                      </a:endParaRPr>
                    </a:p>
                  </a:txBody>
                  <a:tcPr marL="68580" marR="68580" marT="0" marB="0" anchor="ctr">
                    <a:solidFill>
                      <a:schemeClr val="bg1">
                        <a:lumMod val="65000"/>
                      </a:schemeClr>
                    </a:solidFill>
                  </a:tcPr>
                </a:tc>
              </a:tr>
            </a:tbl>
          </a:graphicData>
        </a:graphic>
      </p:graphicFrame>
      <p:sp>
        <p:nvSpPr>
          <p:cNvPr id="7" name="Slide Number Placeholder 6"/>
          <p:cNvSpPr>
            <a:spLocks noGrp="1"/>
          </p:cNvSpPr>
          <p:nvPr>
            <p:ph type="sldNum" sz="quarter" idx="12"/>
          </p:nvPr>
        </p:nvSpPr>
        <p:spPr>
          <a:xfrm>
            <a:off x="9448800" y="21252"/>
            <a:ext cx="2743200" cy="365125"/>
          </a:xfrm>
        </p:spPr>
        <p:txBody>
          <a:bodyPr/>
          <a:lstStyle/>
          <a:p>
            <a:fld id="{FAEA1C2C-7BDA-4272-BE31-14302BC135C8}" type="slidenum">
              <a:rPr lang="en-IN" smtClean="0"/>
              <a:t>10</a:t>
            </a:fld>
            <a:endParaRPr lang="en-IN" dirty="0"/>
          </a:p>
        </p:txBody>
      </p:sp>
    </p:spTree>
    <p:extLst>
      <p:ext uri="{BB962C8B-B14F-4D97-AF65-F5344CB8AC3E}">
        <p14:creationId xmlns:p14="http://schemas.microsoft.com/office/powerpoint/2010/main" val="390851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445488" y="1028699"/>
            <a:ext cx="7283303" cy="4457701"/>
          </a:xfrm>
          <a:prstGeom prst="rect">
            <a:avLst/>
          </a:prstGeom>
          <a:noFill/>
          <a:ln>
            <a:noFill/>
          </a:ln>
        </p:spPr>
      </p:pic>
      <p:sp>
        <p:nvSpPr>
          <p:cNvPr id="3" name="TextBox 2"/>
          <p:cNvSpPr txBox="1"/>
          <p:nvPr/>
        </p:nvSpPr>
        <p:spPr>
          <a:xfrm>
            <a:off x="762000" y="152678"/>
            <a:ext cx="10845800" cy="769441"/>
          </a:xfrm>
          <a:prstGeom prst="rect">
            <a:avLst/>
          </a:prstGeom>
          <a:noFill/>
        </p:spPr>
        <p:txBody>
          <a:bodyPr wrap="square" rtlCol="0">
            <a:spAutoFit/>
          </a:bodyPr>
          <a:lstStyle/>
          <a:p>
            <a:pPr algn="ctr"/>
            <a:r>
              <a:rPr lang="en-IN" sz="2200" b="1" dirty="0"/>
              <a:t>Comparison between Pothole Complaints received through Centralized Complaints Registration System (CCRS) and Voice of Citizen Online </a:t>
            </a:r>
            <a:r>
              <a:rPr lang="en-IN" sz="2200" b="1" dirty="0" smtClean="0"/>
              <a:t>Portal:</a:t>
            </a:r>
            <a:endParaRPr lang="en-US" sz="2200" dirty="0"/>
          </a:p>
        </p:txBody>
      </p:sp>
      <p:sp>
        <p:nvSpPr>
          <p:cNvPr id="7" name="TextBox 6"/>
          <p:cNvSpPr txBox="1"/>
          <p:nvPr/>
        </p:nvSpPr>
        <p:spPr>
          <a:xfrm>
            <a:off x="1378689" y="5659179"/>
            <a:ext cx="9445255" cy="646331"/>
          </a:xfrm>
          <a:prstGeom prst="rect">
            <a:avLst/>
          </a:prstGeom>
          <a:noFill/>
          <a:ln>
            <a:solidFill>
              <a:schemeClr val="tx1"/>
            </a:solidFill>
          </a:ln>
        </p:spPr>
        <p:txBody>
          <a:bodyPr wrap="square" rtlCol="0">
            <a:spAutoFit/>
          </a:bodyPr>
          <a:lstStyle/>
          <a:p>
            <a:pPr marL="285750" indent="-285750">
              <a:buFont typeface="Arial" pitchFamily="34" charset="0"/>
              <a:buChar char="•"/>
            </a:pPr>
            <a:r>
              <a:rPr lang="en-US" b="1" dirty="0" smtClean="0"/>
              <a:t>In-spite of these figures, one out of every seven questions asked by Councillors in ward committee meetings pertain to issues on ‘Renaming of Roads/Chowks’. </a:t>
            </a:r>
            <a:endParaRPr lang="en-US" b="1" dirty="0"/>
          </a:p>
        </p:txBody>
      </p:sp>
      <p:pic>
        <p:nvPicPr>
          <p:cNvPr id="5" name="Picture 4" descr="\\Backupserver\d drive\official_backup_priyanka\Admin\logo\praja new logo.jpg"/>
          <p:cNvPicPr/>
          <p:nvPr/>
        </p:nvPicPr>
        <p:blipFill>
          <a:blip r:embed="rId3"/>
          <a:srcRect/>
          <a:stretch>
            <a:fillRect/>
          </a:stretch>
        </p:blipFill>
        <p:spPr bwMode="auto">
          <a:xfrm>
            <a:off x="0" y="13266"/>
            <a:ext cx="1030313" cy="819953"/>
          </a:xfrm>
          <a:prstGeom prst="rect">
            <a:avLst/>
          </a:prstGeom>
          <a:noFill/>
          <a:ln w="9525">
            <a:noFill/>
            <a:miter lim="800000"/>
            <a:headEnd/>
            <a:tailEnd/>
          </a:ln>
        </p:spPr>
      </p:pic>
      <p:sp>
        <p:nvSpPr>
          <p:cNvPr id="4" name="Slide Number Placeholder 3"/>
          <p:cNvSpPr>
            <a:spLocks noGrp="1"/>
          </p:cNvSpPr>
          <p:nvPr>
            <p:ph type="sldNum" sz="quarter" idx="12"/>
          </p:nvPr>
        </p:nvSpPr>
        <p:spPr>
          <a:xfrm>
            <a:off x="9247597" y="6397446"/>
            <a:ext cx="2743200" cy="365125"/>
          </a:xfrm>
        </p:spPr>
        <p:txBody>
          <a:bodyPr/>
          <a:lstStyle/>
          <a:p>
            <a:fld id="{FAEA1C2C-7BDA-4272-BE31-14302BC135C8}" type="slidenum">
              <a:rPr lang="en-IN" smtClean="0"/>
              <a:t>11</a:t>
            </a:fld>
            <a:endParaRPr lang="en-IN"/>
          </a:p>
        </p:txBody>
      </p:sp>
    </p:spTree>
    <p:extLst>
      <p:ext uri="{BB962C8B-B14F-4D97-AF65-F5344CB8AC3E}">
        <p14:creationId xmlns:p14="http://schemas.microsoft.com/office/powerpoint/2010/main" val="1892072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7601" y="654607"/>
            <a:ext cx="11201400" cy="569387"/>
          </a:xfrm>
          <a:prstGeom prst="rect">
            <a:avLst/>
          </a:prstGeom>
        </p:spPr>
        <p:txBody>
          <a:bodyPr wrap="square">
            <a:spAutoFit/>
          </a:bodyPr>
          <a:lstStyle/>
          <a:p>
            <a:pPr algn="just"/>
            <a:r>
              <a:rPr lang="en-US" sz="3100" b="1" dirty="0"/>
              <a:t>Wards </a:t>
            </a:r>
            <a:r>
              <a:rPr lang="en-US" sz="3100" b="1" dirty="0" smtClean="0"/>
              <a:t>affected </a:t>
            </a:r>
            <a:r>
              <a:rPr lang="en-US" sz="3100" b="1" dirty="0"/>
              <a:t>most by </a:t>
            </a:r>
            <a:r>
              <a:rPr lang="en-US" sz="3100" b="1" dirty="0" smtClean="0"/>
              <a:t>the poor </a:t>
            </a:r>
            <a:r>
              <a:rPr lang="en-US" sz="3100" b="1" dirty="0"/>
              <a:t>redressal of civic </a:t>
            </a:r>
            <a:r>
              <a:rPr lang="en-US" sz="3100" b="1" dirty="0" smtClean="0"/>
              <a:t>complaints:</a:t>
            </a:r>
            <a:endParaRPr lang="en-US" sz="3100" b="1" dirty="0"/>
          </a:p>
        </p:txBody>
      </p:sp>
      <p:sp>
        <p:nvSpPr>
          <p:cNvPr id="3" name="TextBox 2"/>
          <p:cNvSpPr txBox="1"/>
          <p:nvPr/>
        </p:nvSpPr>
        <p:spPr>
          <a:xfrm>
            <a:off x="685801" y="1422400"/>
            <a:ext cx="11036300" cy="5312352"/>
          </a:xfrm>
          <a:prstGeom prst="rect">
            <a:avLst/>
          </a:prstGeom>
          <a:noFill/>
        </p:spPr>
        <p:txBody>
          <a:bodyPr wrap="square" rtlCol="0">
            <a:spAutoFit/>
          </a:bodyPr>
          <a:lstStyle/>
          <a:p>
            <a:pPr marL="342900" indent="-342900" algn="just">
              <a:lnSpc>
                <a:spcPct val="150000"/>
              </a:lnSpc>
              <a:buFont typeface="Arial" pitchFamily="34" charset="0"/>
              <a:buChar char="•"/>
            </a:pPr>
            <a:r>
              <a:rPr lang="en-US" sz="2100" b="1" dirty="0" smtClean="0"/>
              <a:t>87 </a:t>
            </a:r>
            <a:r>
              <a:rPr lang="en-US" sz="2100" b="1" dirty="0"/>
              <a:t>days taken to resolve </a:t>
            </a:r>
            <a:r>
              <a:rPr lang="en-US" sz="2100" b="1" dirty="0" smtClean="0"/>
              <a:t>‘Repairs to Pipe Sewers/ Main Sewers</a:t>
            </a:r>
            <a:r>
              <a:rPr lang="en-US" sz="2100" b="1" dirty="0" smtClean="0">
                <a:ea typeface="Times New Roman"/>
                <a:cs typeface="Times New Roman"/>
              </a:rPr>
              <a:t>’ </a:t>
            </a:r>
            <a:r>
              <a:rPr lang="en-US" sz="2100" b="1" dirty="0">
                <a:ea typeface="Times New Roman"/>
                <a:cs typeface="Times New Roman"/>
              </a:rPr>
              <a:t>complaints in </a:t>
            </a:r>
            <a:r>
              <a:rPr lang="en-US" sz="2100" b="1" dirty="0" smtClean="0">
                <a:ea typeface="Times New Roman"/>
                <a:cs typeface="Times New Roman"/>
              </a:rPr>
              <a:t>F/N ward.</a:t>
            </a:r>
          </a:p>
          <a:p>
            <a:pPr marL="342900" indent="-342900" algn="just">
              <a:lnSpc>
                <a:spcPct val="150000"/>
              </a:lnSpc>
              <a:buFont typeface="Arial" pitchFamily="34" charset="0"/>
              <a:buChar char="•"/>
            </a:pPr>
            <a:r>
              <a:rPr lang="en-US" sz="2100" b="1" dirty="0" smtClean="0">
                <a:cs typeface="Times New Roman"/>
              </a:rPr>
              <a:t>85 days taken to resolve ‘Burst Water Main’ complaints in G/S ward. </a:t>
            </a:r>
          </a:p>
          <a:p>
            <a:pPr marL="342900" indent="-342900" algn="just">
              <a:lnSpc>
                <a:spcPct val="150000"/>
              </a:lnSpc>
              <a:buFont typeface="Arial" pitchFamily="34" charset="0"/>
              <a:buChar char="•"/>
            </a:pPr>
            <a:r>
              <a:rPr lang="en-US" sz="2100" b="1" dirty="0" smtClean="0">
                <a:cs typeface="Times New Roman"/>
              </a:rPr>
              <a:t>62 days taken to resolve ‘Leaks in Water </a:t>
            </a:r>
            <a:r>
              <a:rPr lang="en-US" sz="2100" b="1" dirty="0">
                <a:cs typeface="Times New Roman"/>
              </a:rPr>
              <a:t>L</a:t>
            </a:r>
            <a:r>
              <a:rPr lang="en-US" sz="2100" b="1" dirty="0" smtClean="0">
                <a:cs typeface="Times New Roman"/>
              </a:rPr>
              <a:t>ines’ and 46 days taken to</a:t>
            </a:r>
            <a:r>
              <a:rPr lang="en-US" sz="2100" b="1" dirty="0">
                <a:ea typeface="Times New Roman"/>
                <a:cs typeface="Times New Roman"/>
              </a:rPr>
              <a:t> </a:t>
            </a:r>
            <a:r>
              <a:rPr lang="en-US" sz="2100" b="1" dirty="0" smtClean="0">
                <a:ea typeface="Times New Roman"/>
                <a:cs typeface="Times New Roman"/>
              </a:rPr>
              <a:t>resolve ‘Shortage </a:t>
            </a:r>
            <a:r>
              <a:rPr lang="en-US" sz="2100" b="1" dirty="0">
                <a:ea typeface="Times New Roman"/>
                <a:cs typeface="Times New Roman"/>
              </a:rPr>
              <a:t>of Water Supply’</a:t>
            </a:r>
            <a:r>
              <a:rPr lang="en-US" sz="2100" b="1" dirty="0" smtClean="0">
                <a:cs typeface="Times New Roman"/>
              </a:rPr>
              <a:t> in M/E ward.</a:t>
            </a:r>
            <a:endParaRPr lang="en-US" sz="2100" b="1" dirty="0"/>
          </a:p>
          <a:p>
            <a:pPr marL="342900" indent="-342900" algn="just">
              <a:lnSpc>
                <a:spcPct val="150000"/>
              </a:lnSpc>
              <a:buFont typeface="Arial" pitchFamily="34" charset="0"/>
              <a:buChar char="•"/>
            </a:pPr>
            <a:r>
              <a:rPr lang="en-US" sz="2100" b="1" dirty="0"/>
              <a:t> 59 days taken to resolve </a:t>
            </a:r>
            <a:r>
              <a:rPr lang="en-US" sz="2100" b="1" dirty="0" smtClean="0"/>
              <a:t>‘</a:t>
            </a:r>
            <a:r>
              <a:rPr lang="en-US" sz="2100" b="1" dirty="0"/>
              <a:t>O</a:t>
            </a:r>
            <a:r>
              <a:rPr lang="en-US" sz="2100" b="1" dirty="0" smtClean="0"/>
              <a:t>dour (foul smell) from drains</a:t>
            </a:r>
            <a:r>
              <a:rPr lang="en-US" sz="2100" b="1" dirty="0" smtClean="0">
                <a:ea typeface="Times New Roman"/>
                <a:cs typeface="Times New Roman"/>
              </a:rPr>
              <a:t>’ </a:t>
            </a:r>
            <a:r>
              <a:rPr lang="en-US" sz="2100" b="1" dirty="0">
                <a:ea typeface="Times New Roman"/>
                <a:cs typeface="Times New Roman"/>
              </a:rPr>
              <a:t>complaints </a:t>
            </a:r>
            <a:r>
              <a:rPr lang="en-US" sz="2100" b="1" dirty="0" smtClean="0">
                <a:ea typeface="Times New Roman"/>
                <a:cs typeface="Times New Roman"/>
              </a:rPr>
              <a:t>in R/C ward.</a:t>
            </a:r>
          </a:p>
          <a:p>
            <a:pPr marL="342900" indent="-342900" algn="just">
              <a:lnSpc>
                <a:spcPct val="150000"/>
              </a:lnSpc>
              <a:buFont typeface="Arial" pitchFamily="34" charset="0"/>
              <a:buChar char="•"/>
            </a:pPr>
            <a:r>
              <a:rPr lang="en-US" sz="2100" b="1" dirty="0" smtClean="0">
                <a:ea typeface="Times New Roman"/>
                <a:cs typeface="Times New Roman"/>
              </a:rPr>
              <a:t>43 days taken to resolve ‘Replacement of Missing/Damaged manhole’ and 30 days taken to resolve ‘Overflowing drains or manholes’ complaints in H/E ward.</a:t>
            </a:r>
          </a:p>
          <a:p>
            <a:pPr marL="342900" indent="-342900" algn="just">
              <a:lnSpc>
                <a:spcPct val="150000"/>
              </a:lnSpc>
              <a:buFont typeface="Arial" pitchFamily="34" charset="0"/>
              <a:buChar char="•"/>
            </a:pPr>
            <a:r>
              <a:rPr lang="en-US" sz="2100" b="1" dirty="0" smtClean="0">
                <a:ea typeface="Times New Roman"/>
                <a:cs typeface="Times New Roman"/>
              </a:rPr>
              <a:t>P/N ward took 32 days to resolve ‘Garbage not lifted from co-authorized point’, 21 days to resolve ‘Garbage lorry not reported for service/lorry not covered’, and 17 days to resolve ‘collection point not attended properly’ complaints.</a:t>
            </a:r>
          </a:p>
          <a:p>
            <a:pPr marL="285750" indent="-285750" algn="just">
              <a:lnSpc>
                <a:spcPct val="150000"/>
              </a:lnSpc>
              <a:buFont typeface="Arial" pitchFamily="34" charset="0"/>
              <a:buChar char="•"/>
            </a:pPr>
            <a:endParaRPr lang="en-US" dirty="0" smtClean="0">
              <a:solidFill>
                <a:srgbClr val="000000"/>
              </a:solidFill>
              <a:ea typeface="Times New Roman"/>
              <a:cs typeface="Times New Roman"/>
            </a:endParaRPr>
          </a:p>
        </p:txBody>
      </p:sp>
      <p:cxnSp>
        <p:nvCxnSpPr>
          <p:cNvPr id="5" name="Straight Connector 4"/>
          <p:cNvCxnSpPr/>
          <p:nvPr/>
        </p:nvCxnSpPr>
        <p:spPr>
          <a:xfrm>
            <a:off x="889001" y="1384300"/>
            <a:ext cx="591819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Backupserver\d drive\official_backup_priyanka\Admin\logo\praja new logo.jpg"/>
          <p:cNvPicPr/>
          <p:nvPr/>
        </p:nvPicPr>
        <p:blipFill>
          <a:blip r:embed="rId2"/>
          <a:srcRect/>
          <a:stretch>
            <a:fillRect/>
          </a:stretch>
        </p:blipFill>
        <p:spPr bwMode="auto">
          <a:xfrm>
            <a:off x="0" y="0"/>
            <a:ext cx="1030313" cy="81995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FAEA1C2C-7BDA-4272-BE31-14302BC135C8}" type="slidenum">
              <a:rPr lang="en-IN" smtClean="0"/>
              <a:t>12</a:t>
            </a:fld>
            <a:endParaRPr lang="en-IN"/>
          </a:p>
        </p:txBody>
      </p:sp>
    </p:spTree>
    <p:extLst>
      <p:ext uri="{BB962C8B-B14F-4D97-AF65-F5344CB8AC3E}">
        <p14:creationId xmlns:p14="http://schemas.microsoft.com/office/powerpoint/2010/main" val="1306024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35695" y="371074"/>
            <a:ext cx="4325420" cy="523220"/>
          </a:xfrm>
          <a:prstGeom prst="rect">
            <a:avLst/>
          </a:prstGeom>
        </p:spPr>
        <p:txBody>
          <a:bodyPr wrap="square">
            <a:spAutoFit/>
          </a:bodyPr>
          <a:lstStyle/>
          <a:p>
            <a:pPr algn="ctr"/>
            <a:r>
              <a:rPr lang="en-IN" sz="2800" b="1" dirty="0"/>
              <a:t>Wards in </a:t>
            </a:r>
            <a:r>
              <a:rPr lang="en-IN" sz="2800" b="1" dirty="0" smtClean="0"/>
              <a:t>Crisis (1/2) </a:t>
            </a:r>
            <a:endParaRPr lang="en-IN" sz="28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711200" y="1052830"/>
            <a:ext cx="10807700" cy="5487670"/>
          </a:xfrm>
          <a:prstGeom prst="rect">
            <a:avLst/>
          </a:prstGeom>
        </p:spPr>
      </p:pic>
      <p:sp>
        <p:nvSpPr>
          <p:cNvPr id="4" name="Rectangle 3"/>
          <p:cNvSpPr/>
          <p:nvPr/>
        </p:nvSpPr>
        <p:spPr>
          <a:xfrm>
            <a:off x="4709464" y="5338971"/>
            <a:ext cx="6923736" cy="1061829"/>
          </a:xfrm>
          <a:prstGeom prst="rect">
            <a:avLst/>
          </a:prstGeom>
        </p:spPr>
        <p:txBody>
          <a:bodyPr wrap="square">
            <a:spAutoFit/>
          </a:bodyPr>
          <a:lstStyle/>
          <a:p>
            <a:r>
              <a:rPr lang="en-IN" sz="1500" i="1" dirty="0" smtClean="0"/>
              <a:t>The </a:t>
            </a:r>
            <a:r>
              <a:rPr lang="en-IN" sz="1500" i="1" dirty="0"/>
              <a:t>complaints data for Roads, Drainage, Water Supply and Solid Waste Management has been plotted for the years 2016 to 2018 using time series analysis on data from 2008 to 2015. As per this data, we have computed wards that will be worst affected in the next three years</a:t>
            </a:r>
            <a:r>
              <a:rPr lang="en-IN" i="1" dirty="0"/>
              <a:t>. </a:t>
            </a:r>
            <a:endParaRPr lang="en-US" dirty="0"/>
          </a:p>
        </p:txBody>
      </p:sp>
      <p:pic>
        <p:nvPicPr>
          <p:cNvPr id="5" name="Picture 4" descr="\\Backupserver\d drive\official_backup_priyanka\Admin\logo\praja new logo.jpg"/>
          <p:cNvPicPr/>
          <p:nvPr/>
        </p:nvPicPr>
        <p:blipFill>
          <a:blip r:embed="rId3"/>
          <a:srcRect/>
          <a:stretch>
            <a:fillRect/>
          </a:stretch>
        </p:blipFill>
        <p:spPr bwMode="auto">
          <a:xfrm>
            <a:off x="0" y="0"/>
            <a:ext cx="1030313" cy="819953"/>
          </a:xfrm>
          <a:prstGeom prst="rect">
            <a:avLst/>
          </a:prstGeom>
          <a:noFill/>
          <a:ln w="9525">
            <a:noFill/>
            <a:miter lim="800000"/>
            <a:headEnd/>
            <a:tailEnd/>
          </a:ln>
        </p:spPr>
      </p:pic>
      <p:sp>
        <p:nvSpPr>
          <p:cNvPr id="6" name="Slide Number Placeholder 5"/>
          <p:cNvSpPr>
            <a:spLocks noGrp="1"/>
          </p:cNvSpPr>
          <p:nvPr>
            <p:ph type="sldNum" sz="quarter" idx="12"/>
          </p:nvPr>
        </p:nvSpPr>
        <p:spPr>
          <a:xfrm>
            <a:off x="9360613" y="6492875"/>
            <a:ext cx="2743200" cy="365125"/>
          </a:xfrm>
        </p:spPr>
        <p:txBody>
          <a:bodyPr/>
          <a:lstStyle/>
          <a:p>
            <a:fld id="{FAEA1C2C-7BDA-4272-BE31-14302BC135C8}" type="slidenum">
              <a:rPr lang="en-IN" smtClean="0"/>
              <a:t>13</a:t>
            </a:fld>
            <a:endParaRPr lang="en-IN"/>
          </a:p>
        </p:txBody>
      </p:sp>
    </p:spTree>
    <p:extLst>
      <p:ext uri="{BB962C8B-B14F-4D97-AF65-F5344CB8AC3E}">
        <p14:creationId xmlns:p14="http://schemas.microsoft.com/office/powerpoint/2010/main" val="1920956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9637" y="324148"/>
            <a:ext cx="3184205" cy="523220"/>
          </a:xfrm>
          <a:prstGeom prst="rect">
            <a:avLst/>
          </a:prstGeom>
        </p:spPr>
        <p:txBody>
          <a:bodyPr wrap="none">
            <a:spAutoFit/>
          </a:bodyPr>
          <a:lstStyle/>
          <a:p>
            <a:r>
              <a:rPr lang="en-IN" sz="2800" b="1" dirty="0"/>
              <a:t>Wards in Crisis </a:t>
            </a:r>
            <a:r>
              <a:rPr lang="en-IN" sz="2800" b="1" dirty="0" smtClean="0"/>
              <a:t>(2/2)</a:t>
            </a:r>
            <a:endParaRPr lang="en-IN" sz="28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752168" y="961925"/>
            <a:ext cx="10807700" cy="5747099"/>
          </a:xfrm>
          <a:prstGeom prst="rect">
            <a:avLst/>
          </a:prstGeom>
        </p:spPr>
      </p:pic>
      <p:pic>
        <p:nvPicPr>
          <p:cNvPr id="4" name="Picture 3" descr="\\Backupserver\d drive\official_backup_priyanka\Admin\logo\praja new logo.jpg"/>
          <p:cNvPicPr/>
          <p:nvPr/>
        </p:nvPicPr>
        <p:blipFill>
          <a:blip r:embed="rId3"/>
          <a:srcRect/>
          <a:stretch>
            <a:fillRect/>
          </a:stretch>
        </p:blipFill>
        <p:spPr bwMode="auto">
          <a:xfrm>
            <a:off x="0" y="9179"/>
            <a:ext cx="1030313" cy="819953"/>
          </a:xfrm>
          <a:prstGeom prst="rect">
            <a:avLst/>
          </a:prstGeom>
          <a:noFill/>
          <a:ln w="9525">
            <a:noFill/>
            <a:miter lim="800000"/>
            <a:headEnd/>
            <a:tailEnd/>
          </a:ln>
        </p:spPr>
      </p:pic>
      <p:sp>
        <p:nvSpPr>
          <p:cNvPr id="5" name="Slide Number Placeholder 4"/>
          <p:cNvSpPr>
            <a:spLocks noGrp="1"/>
          </p:cNvSpPr>
          <p:nvPr>
            <p:ph type="sldNum" sz="quarter" idx="12"/>
          </p:nvPr>
        </p:nvSpPr>
        <p:spPr>
          <a:xfrm>
            <a:off x="9379021" y="6492875"/>
            <a:ext cx="2743200" cy="365125"/>
          </a:xfrm>
        </p:spPr>
        <p:txBody>
          <a:bodyPr/>
          <a:lstStyle/>
          <a:p>
            <a:fld id="{FAEA1C2C-7BDA-4272-BE31-14302BC135C8}" type="slidenum">
              <a:rPr lang="en-IN" smtClean="0"/>
              <a:t>14</a:t>
            </a:fld>
            <a:endParaRPr lang="en-IN"/>
          </a:p>
        </p:txBody>
      </p:sp>
      <p:sp>
        <p:nvSpPr>
          <p:cNvPr id="6" name="Rectangle 5"/>
          <p:cNvSpPr/>
          <p:nvPr/>
        </p:nvSpPr>
        <p:spPr>
          <a:xfrm>
            <a:off x="6491283" y="5682921"/>
            <a:ext cx="5068585" cy="1015663"/>
          </a:xfrm>
          <a:prstGeom prst="rect">
            <a:avLst/>
          </a:prstGeom>
        </p:spPr>
        <p:txBody>
          <a:bodyPr wrap="square">
            <a:spAutoFit/>
          </a:bodyPr>
          <a:lstStyle/>
          <a:p>
            <a:pPr lvl="0"/>
            <a:r>
              <a:rPr lang="en-IN" sz="1200" i="1" dirty="0">
                <a:solidFill>
                  <a:prstClr val="black"/>
                </a:solidFill>
              </a:rPr>
              <a:t>The complaints data for </a:t>
            </a:r>
            <a:r>
              <a:rPr lang="en-IN" sz="1200" i="1" dirty="0" smtClean="0">
                <a:solidFill>
                  <a:prstClr val="black"/>
                </a:solidFill>
              </a:rPr>
              <a:t>water contamination complaints and diarrhoea deaths as well as Pest control complaints and dengue/malaria deaths has </a:t>
            </a:r>
            <a:r>
              <a:rPr lang="en-IN" sz="1200" i="1" dirty="0">
                <a:solidFill>
                  <a:prstClr val="black"/>
                </a:solidFill>
              </a:rPr>
              <a:t>been plotted for the years 2016 to 2018 using time series analysis on data from 2008 to 2015. As per this data, we have computed wards that will be worst affected in the next three years. </a:t>
            </a:r>
            <a:endParaRPr lang="en-US" sz="1200" dirty="0">
              <a:solidFill>
                <a:prstClr val="black"/>
              </a:solidFill>
            </a:endParaRPr>
          </a:p>
        </p:txBody>
      </p:sp>
    </p:spTree>
    <p:extLst>
      <p:ext uri="{BB962C8B-B14F-4D97-AF65-F5344CB8AC3E}">
        <p14:creationId xmlns:p14="http://schemas.microsoft.com/office/powerpoint/2010/main" val="2924896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72957" y="206830"/>
            <a:ext cx="9848573" cy="523220"/>
          </a:xfrm>
          <a:prstGeom prst="rect">
            <a:avLst/>
          </a:prstGeom>
          <a:noFill/>
        </p:spPr>
        <p:txBody>
          <a:bodyPr wrap="square" rtlCol="0">
            <a:spAutoFit/>
          </a:bodyPr>
          <a:lstStyle/>
          <a:p>
            <a:pPr algn="ctr"/>
            <a:r>
              <a:rPr lang="en-US" sz="2800" b="1" dirty="0" smtClean="0"/>
              <a:t>The Way Forward</a:t>
            </a:r>
            <a:endParaRPr lang="en-US" sz="2800" b="1" dirty="0"/>
          </a:p>
        </p:txBody>
      </p:sp>
      <p:sp>
        <p:nvSpPr>
          <p:cNvPr id="4" name="TextBox 3"/>
          <p:cNvSpPr txBox="1"/>
          <p:nvPr/>
        </p:nvSpPr>
        <p:spPr>
          <a:xfrm>
            <a:off x="708917" y="1150844"/>
            <a:ext cx="10715946" cy="5686172"/>
          </a:xfrm>
          <a:prstGeom prst="rect">
            <a:avLst/>
          </a:prstGeom>
          <a:noFill/>
        </p:spPr>
        <p:txBody>
          <a:bodyPr wrap="square" rtlCol="0">
            <a:spAutoFit/>
          </a:bodyPr>
          <a:lstStyle/>
          <a:p>
            <a:pPr marL="342900" indent="-342900" algn="just">
              <a:buFont typeface="Arial" pitchFamily="34" charset="0"/>
              <a:buChar char="•"/>
            </a:pPr>
            <a:r>
              <a:rPr lang="en-US" sz="2000" b="1" dirty="0" smtClean="0"/>
              <a:t>Functioning of Ward Committees needs to be seriously improved. This can only be done when councillors  instrument effective deliberation during ward committee meetings, on constituency-wise civic issues, using the appropriate devices at hand. </a:t>
            </a:r>
          </a:p>
          <a:p>
            <a:pPr marL="342900" indent="-342900" algn="just">
              <a:lnSpc>
                <a:spcPct val="250000"/>
              </a:lnSpc>
              <a:buFont typeface="Arial" pitchFamily="34" charset="0"/>
              <a:buChar char="•"/>
            </a:pPr>
            <a:endParaRPr lang="en-US" sz="300" b="1" dirty="0" smtClean="0"/>
          </a:p>
          <a:p>
            <a:pPr marL="342900" indent="-342900" algn="just">
              <a:buFont typeface="Arial" pitchFamily="34" charset="0"/>
              <a:buChar char="•"/>
            </a:pPr>
            <a:r>
              <a:rPr lang="en-US" sz="2000" b="1" dirty="0" smtClean="0"/>
              <a:t>Councillors need to study civic issues pertaining to their constituency, then prepare agendas and push these in the committee meetings in a planned manner.</a:t>
            </a:r>
          </a:p>
          <a:p>
            <a:pPr marL="342900" indent="-342900" algn="just">
              <a:lnSpc>
                <a:spcPct val="200000"/>
              </a:lnSpc>
              <a:buFont typeface="Arial" pitchFamily="34" charset="0"/>
              <a:buChar char="•"/>
            </a:pPr>
            <a:endParaRPr lang="en-US" sz="600" b="1" dirty="0" smtClean="0"/>
          </a:p>
          <a:p>
            <a:pPr marL="342900" indent="-342900" algn="just">
              <a:buFont typeface="Arial" pitchFamily="34" charset="0"/>
              <a:buChar char="•"/>
            </a:pPr>
            <a:r>
              <a:rPr lang="en-US" sz="2000" b="1" dirty="0" smtClean="0"/>
              <a:t>Councillors also then need to follow up with the administration regularly and demand answers on pertinent issues.</a:t>
            </a:r>
          </a:p>
          <a:p>
            <a:pPr marL="342900" indent="-342900" algn="just">
              <a:lnSpc>
                <a:spcPct val="200000"/>
              </a:lnSpc>
              <a:buFont typeface="Arial" pitchFamily="34" charset="0"/>
              <a:buChar char="•"/>
            </a:pPr>
            <a:endParaRPr lang="en-US" sz="400" b="1" dirty="0" smtClean="0"/>
          </a:p>
          <a:p>
            <a:pPr marL="342900" indent="-342900" algn="just">
              <a:buFont typeface="Arial" pitchFamily="34" charset="0"/>
              <a:buChar char="•"/>
            </a:pPr>
            <a:r>
              <a:rPr lang="en-US" sz="2000" b="1" dirty="0" smtClean="0"/>
              <a:t>Councillors could also demand monthly reports on the status of citizens’ complaints in the ward committee meetings from the administration, which would ultimately lead to more accountability within the administration.</a:t>
            </a:r>
          </a:p>
          <a:p>
            <a:pPr marL="342900" indent="-342900" algn="just">
              <a:lnSpc>
                <a:spcPct val="200000"/>
              </a:lnSpc>
              <a:buFont typeface="Arial" pitchFamily="34" charset="0"/>
              <a:buChar char="•"/>
            </a:pPr>
            <a:endParaRPr lang="en-US" sz="400" b="1" dirty="0" smtClean="0"/>
          </a:p>
          <a:p>
            <a:pPr marL="342900" indent="-342900" algn="just">
              <a:buFont typeface="Arial" pitchFamily="34" charset="0"/>
              <a:buChar char="•"/>
            </a:pPr>
            <a:r>
              <a:rPr lang="en-US" sz="2000" b="1" dirty="0" smtClean="0"/>
              <a:t>The administration also needs to start taking ‘Point of Order’ questions seriously, and answer them preeminently. </a:t>
            </a:r>
          </a:p>
          <a:p>
            <a:pPr marL="342900" indent="-342900" algn="just">
              <a:lnSpc>
                <a:spcPct val="200000"/>
              </a:lnSpc>
              <a:buFont typeface="Arial" pitchFamily="34" charset="0"/>
              <a:buChar char="•"/>
            </a:pPr>
            <a:endParaRPr lang="en-US" sz="300" b="1" dirty="0" smtClean="0"/>
          </a:p>
          <a:p>
            <a:pPr marL="342900" indent="-342900" algn="just">
              <a:buFont typeface="Arial" pitchFamily="34" charset="0"/>
              <a:buChar char="•"/>
            </a:pPr>
            <a:r>
              <a:rPr lang="en-US" sz="2000" b="1" dirty="0" smtClean="0"/>
              <a:t>For there to be any concrete change, the administration needs to change from within, which can only happen when the administration becomes proactive and embodies good governance practices.</a:t>
            </a:r>
          </a:p>
          <a:p>
            <a:pPr algn="just"/>
            <a:endParaRPr lang="en-US" sz="2200" b="1" u="sng" dirty="0" smtClean="0"/>
          </a:p>
        </p:txBody>
      </p:sp>
      <p:pic>
        <p:nvPicPr>
          <p:cNvPr id="5" name="Picture 4" descr="\\Backupserver\d drive\official_backup_priyanka\Admin\logo\praja new logo.jpg"/>
          <p:cNvPicPr/>
          <p:nvPr/>
        </p:nvPicPr>
        <p:blipFill>
          <a:blip r:embed="rId2"/>
          <a:srcRect/>
          <a:stretch>
            <a:fillRect/>
          </a:stretch>
        </p:blipFill>
        <p:spPr bwMode="auto">
          <a:xfrm>
            <a:off x="0" y="9179"/>
            <a:ext cx="1030313" cy="819953"/>
          </a:xfrm>
          <a:prstGeom prst="rect">
            <a:avLst/>
          </a:prstGeom>
          <a:noFill/>
          <a:ln w="9525">
            <a:noFill/>
            <a:miter lim="800000"/>
            <a:headEnd/>
            <a:tailEnd/>
          </a:ln>
        </p:spPr>
      </p:pic>
      <p:sp>
        <p:nvSpPr>
          <p:cNvPr id="2" name="Slide Number Placeholder 1"/>
          <p:cNvSpPr>
            <a:spLocks noGrp="1"/>
          </p:cNvSpPr>
          <p:nvPr>
            <p:ph type="sldNum" sz="quarter" idx="12"/>
          </p:nvPr>
        </p:nvSpPr>
        <p:spPr>
          <a:xfrm>
            <a:off x="9309852" y="6385149"/>
            <a:ext cx="2743200" cy="365125"/>
          </a:xfrm>
        </p:spPr>
        <p:txBody>
          <a:bodyPr/>
          <a:lstStyle/>
          <a:p>
            <a:fld id="{FAEA1C2C-7BDA-4272-BE31-14302BC135C8}" type="slidenum">
              <a:rPr lang="en-IN" smtClean="0"/>
              <a:t>15</a:t>
            </a:fld>
            <a:endParaRPr lang="en-IN" dirty="0"/>
          </a:p>
        </p:txBody>
      </p:sp>
    </p:spTree>
    <p:extLst>
      <p:ext uri="{BB962C8B-B14F-4D97-AF65-F5344CB8AC3E}">
        <p14:creationId xmlns:p14="http://schemas.microsoft.com/office/powerpoint/2010/main" val="4178824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70619" y="435366"/>
            <a:ext cx="10744203" cy="954107"/>
          </a:xfrm>
          <a:prstGeom prst="rect">
            <a:avLst/>
          </a:prstGeom>
          <a:noFill/>
        </p:spPr>
        <p:txBody>
          <a:bodyPr wrap="square" rtlCol="0">
            <a:spAutoFit/>
          </a:bodyPr>
          <a:lstStyle/>
          <a:p>
            <a:pPr algn="ctr"/>
            <a:r>
              <a:rPr lang="en-US" sz="2800" b="1" dirty="0" smtClean="0"/>
              <a:t>Deonar, a national embarrassment or a reason to bring some concrete change?</a:t>
            </a:r>
            <a:endParaRPr lang="en-US" sz="2800" b="1" dirty="0"/>
          </a:p>
        </p:txBody>
      </p:sp>
      <p:sp>
        <p:nvSpPr>
          <p:cNvPr id="7" name="TextBox 6"/>
          <p:cNvSpPr txBox="1"/>
          <p:nvPr/>
        </p:nvSpPr>
        <p:spPr>
          <a:xfrm>
            <a:off x="2207449" y="6061806"/>
            <a:ext cx="4984459" cy="261610"/>
          </a:xfrm>
          <a:prstGeom prst="rect">
            <a:avLst/>
          </a:prstGeom>
          <a:noFill/>
        </p:spPr>
        <p:txBody>
          <a:bodyPr wrap="square" rtlCol="0">
            <a:spAutoFit/>
          </a:bodyPr>
          <a:lstStyle/>
          <a:p>
            <a:r>
              <a:rPr lang="en-US" sz="1100" i="1" dirty="0" smtClean="0"/>
              <a:t>This satellite image has been taken  from</a:t>
            </a:r>
            <a:r>
              <a:rPr lang="en-US" sz="1100" i="1" dirty="0"/>
              <a:t>: </a:t>
            </a:r>
            <a:r>
              <a:rPr lang="en-US" sz="1100" i="1" dirty="0" smtClean="0">
                <a:hlinkClick r:id="rId2"/>
              </a:rPr>
              <a:t>http</a:t>
            </a:r>
            <a:r>
              <a:rPr lang="en-US" sz="1100" i="1" dirty="0">
                <a:hlinkClick r:id="rId2"/>
              </a:rPr>
              <a:t>://</a:t>
            </a:r>
            <a:r>
              <a:rPr lang="en-US" sz="1100" i="1" dirty="0" smtClean="0">
                <a:hlinkClick r:id="rId2"/>
              </a:rPr>
              <a:t>goo.gl/uutKh0</a:t>
            </a:r>
            <a:r>
              <a:rPr lang="en-US" sz="1100" i="1" dirty="0" smtClean="0"/>
              <a:t> </a:t>
            </a:r>
            <a:endParaRPr lang="en-US" sz="1100" i="1" dirty="0"/>
          </a:p>
        </p:txBody>
      </p:sp>
      <p:pic>
        <p:nvPicPr>
          <p:cNvPr id="8" name="Picture 7" descr="\\Backupserver\d drive\official_backup_priyanka\Admin\logo\praja new logo.jpg"/>
          <p:cNvPicPr/>
          <p:nvPr/>
        </p:nvPicPr>
        <p:blipFill>
          <a:blip r:embed="rId3"/>
          <a:srcRect/>
          <a:stretch>
            <a:fillRect/>
          </a:stretch>
        </p:blipFill>
        <p:spPr bwMode="auto">
          <a:xfrm>
            <a:off x="52819" y="0"/>
            <a:ext cx="1030313" cy="81995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FAEA1C2C-7BDA-4272-BE31-14302BC135C8}" type="slidenum">
              <a:rPr lang="en-IN" smtClean="0"/>
              <a:t>2</a:t>
            </a:fld>
            <a:endParaRPr lang="en-IN"/>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9096" y="1389473"/>
            <a:ext cx="8179468" cy="4673982"/>
          </a:xfrm>
          <a:prstGeom prst="rect">
            <a:avLst/>
          </a:prstGeom>
        </p:spPr>
      </p:pic>
    </p:spTree>
    <p:extLst>
      <p:ext uri="{BB962C8B-B14F-4D97-AF65-F5344CB8AC3E}">
        <p14:creationId xmlns:p14="http://schemas.microsoft.com/office/powerpoint/2010/main" val="1315331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74625"/>
            <a:ext cx="11201400" cy="612775"/>
          </a:xfrm>
        </p:spPr>
        <p:txBody>
          <a:bodyPr>
            <a:normAutofit/>
          </a:bodyPr>
          <a:lstStyle/>
          <a:p>
            <a:pPr algn="ctr"/>
            <a:r>
              <a:rPr lang="en-US" sz="3500" b="1" dirty="0" smtClean="0">
                <a:latin typeface="+mn-lt"/>
              </a:rPr>
              <a:t>The problem of ‘Disengaged </a:t>
            </a:r>
            <a:r>
              <a:rPr lang="en-US" sz="3500" b="1" dirty="0" err="1" smtClean="0">
                <a:latin typeface="+mn-lt"/>
              </a:rPr>
              <a:t>Councillors’</a:t>
            </a:r>
            <a:endParaRPr lang="en-US" sz="3500" b="1" dirty="0">
              <a:latin typeface="+mn-lt"/>
            </a:endParaRPr>
          </a:p>
        </p:txBody>
      </p:sp>
      <p:sp>
        <p:nvSpPr>
          <p:cNvPr id="5" name="TextBox 4"/>
          <p:cNvSpPr txBox="1"/>
          <p:nvPr/>
        </p:nvSpPr>
        <p:spPr>
          <a:xfrm>
            <a:off x="558800" y="4508500"/>
            <a:ext cx="11125200" cy="2123658"/>
          </a:xfrm>
          <a:prstGeom prst="rect">
            <a:avLst/>
          </a:prstGeom>
          <a:noFill/>
        </p:spPr>
        <p:txBody>
          <a:bodyPr wrap="square" rtlCol="0">
            <a:spAutoFit/>
          </a:bodyPr>
          <a:lstStyle/>
          <a:p>
            <a:pPr marL="342900" indent="-342900" algn="just">
              <a:lnSpc>
                <a:spcPct val="150000"/>
              </a:lnSpc>
              <a:buFont typeface="Arial" pitchFamily="34" charset="0"/>
              <a:buChar char="•"/>
            </a:pPr>
            <a:r>
              <a:rPr lang="en-US" sz="2200" b="1" dirty="0" smtClean="0"/>
              <a:t>91% of the </a:t>
            </a:r>
            <a:r>
              <a:rPr lang="en-US" sz="2200" b="1" dirty="0" err="1" smtClean="0"/>
              <a:t>councillors</a:t>
            </a:r>
            <a:r>
              <a:rPr lang="en-US" sz="2200" b="1" dirty="0" smtClean="0"/>
              <a:t> have asked less than 10 questions across the last four years</a:t>
            </a:r>
          </a:p>
          <a:p>
            <a:pPr marL="342900" indent="-342900" algn="just">
              <a:lnSpc>
                <a:spcPct val="150000"/>
              </a:lnSpc>
              <a:buFont typeface="Arial" pitchFamily="34" charset="0"/>
              <a:buChar char="•"/>
            </a:pPr>
            <a:r>
              <a:rPr lang="en-US" sz="2200" b="1" dirty="0" smtClean="0"/>
              <a:t>71 Councillors have asked less than 10 questions in the last four years</a:t>
            </a:r>
          </a:p>
          <a:p>
            <a:pPr marL="342900" indent="-342900" algn="just">
              <a:lnSpc>
                <a:spcPct val="150000"/>
              </a:lnSpc>
              <a:buFont typeface="Arial" pitchFamily="34" charset="0"/>
              <a:buChar char="•"/>
            </a:pPr>
            <a:r>
              <a:rPr lang="en-US" sz="2200" b="1" dirty="0" err="1" smtClean="0"/>
              <a:t>Ujjwala</a:t>
            </a:r>
            <a:r>
              <a:rPr lang="en-US" sz="2200" b="1" dirty="0" smtClean="0"/>
              <a:t> </a:t>
            </a:r>
            <a:r>
              <a:rPr lang="en-US" sz="2200" b="1" dirty="0" err="1" smtClean="0"/>
              <a:t>Modak</a:t>
            </a:r>
            <a:r>
              <a:rPr lang="en-US" sz="2200" b="1" dirty="0" smtClean="0"/>
              <a:t> (K/E ward) and </a:t>
            </a:r>
            <a:r>
              <a:rPr lang="en-US" sz="2200" b="1" dirty="0" err="1" smtClean="0"/>
              <a:t>Jyotsna</a:t>
            </a:r>
            <a:r>
              <a:rPr lang="en-US" sz="2200" b="1" dirty="0" smtClean="0"/>
              <a:t> </a:t>
            </a:r>
            <a:r>
              <a:rPr lang="en-US" sz="2200" b="1" dirty="0" err="1" smtClean="0"/>
              <a:t>Parmar</a:t>
            </a:r>
            <a:r>
              <a:rPr lang="en-US" sz="2200" b="1" dirty="0" smtClean="0"/>
              <a:t> (G/N ward) have not asked a single question across the last four years</a:t>
            </a:r>
          </a:p>
        </p:txBody>
      </p:sp>
      <p:graphicFrame>
        <p:nvGraphicFramePr>
          <p:cNvPr id="7" name="Table 6"/>
          <p:cNvGraphicFramePr>
            <a:graphicFrameLocks noGrp="1"/>
          </p:cNvGraphicFramePr>
          <p:nvPr>
            <p:extLst>
              <p:ext uri="{D42A27DB-BD31-4B8C-83A1-F6EECF244321}">
                <p14:modId xmlns:p14="http://schemas.microsoft.com/office/powerpoint/2010/main" val="3954392916"/>
              </p:ext>
            </p:extLst>
          </p:nvPr>
        </p:nvGraphicFramePr>
        <p:xfrm>
          <a:off x="1253334" y="1028700"/>
          <a:ext cx="9486899" cy="3209290"/>
        </p:xfrm>
        <a:graphic>
          <a:graphicData uri="http://schemas.openxmlformats.org/drawingml/2006/table">
            <a:tbl>
              <a:tblPr>
                <a:tableStyleId>{5C22544A-7EE6-4342-B048-85BDC9FD1C3A}</a:tableStyleId>
              </a:tblPr>
              <a:tblGrid>
                <a:gridCol w="2889250"/>
                <a:gridCol w="1104900"/>
                <a:gridCol w="1143000"/>
                <a:gridCol w="1219200"/>
                <a:gridCol w="1244600"/>
                <a:gridCol w="1885949"/>
              </a:tblGrid>
              <a:tr h="427990">
                <a:tc rowSpan="2">
                  <a:txBody>
                    <a:bodyPr/>
                    <a:lstStyle/>
                    <a:p>
                      <a:pPr algn="ctr" fontAlgn="b"/>
                      <a:r>
                        <a:rPr lang="en-US" sz="1800" b="1" u="none" strike="noStrike" dirty="0" smtClean="0">
                          <a:effectLst/>
                        </a:rPr>
                        <a:t>Category</a:t>
                      </a:r>
                    </a:p>
                    <a:p>
                      <a:pPr algn="ctr" fontAlgn="b"/>
                      <a:endParaRPr lang="en-US" sz="1800" b="1" i="0" u="none" strike="noStrike" dirty="0" smtClean="0">
                        <a:solidFill>
                          <a:srgbClr val="000000"/>
                        </a:solidFill>
                        <a:effectLst/>
                        <a:latin typeface="Calibri"/>
                      </a:endParaRPr>
                    </a:p>
                    <a:p>
                      <a:pPr algn="ctr" fontAlgn="b"/>
                      <a:r>
                        <a:rPr lang="en-US" sz="1800" b="1" i="0" u="none" strike="noStrike" dirty="0" smtClean="0">
                          <a:solidFill>
                            <a:srgbClr val="000000"/>
                          </a:solidFill>
                          <a:effectLst/>
                          <a:latin typeface="Calibri"/>
                        </a:rPr>
                        <a:t>(Ward Committee)</a:t>
                      </a:r>
                      <a:endParaRPr lang="en-US" sz="18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5">
                  <a:txBody>
                    <a:bodyPr/>
                    <a:lstStyle/>
                    <a:p>
                      <a:pPr algn="ctr" fontAlgn="b"/>
                      <a:r>
                        <a:rPr lang="en-US" sz="1800" b="1" u="none" strike="noStrike" dirty="0">
                          <a:effectLst/>
                        </a:rPr>
                        <a:t>No. of Members</a:t>
                      </a:r>
                      <a:endParaRPr lang="en-US" sz="18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76910">
                <a:tc vMerge="1">
                  <a:txBody>
                    <a:bodyPr/>
                    <a:lstStyle/>
                    <a:p>
                      <a:endParaRPr lang="en-US"/>
                    </a:p>
                  </a:txBody>
                  <a:tcPr/>
                </a:tc>
                <a:tc>
                  <a:txBody>
                    <a:bodyPr/>
                    <a:lstStyle/>
                    <a:p>
                      <a:pPr algn="ctr" fontAlgn="b"/>
                      <a:r>
                        <a:rPr lang="en-US" sz="1800" b="1" u="none" strike="noStrike" dirty="0">
                          <a:effectLst/>
                        </a:rPr>
                        <a:t>Mar'12 to Dec'12</a:t>
                      </a:r>
                      <a:endParaRPr lang="en-US" sz="18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800" b="1" u="none" strike="noStrike" dirty="0">
                          <a:effectLst/>
                        </a:rPr>
                        <a:t>Jan'13 to Dec'13</a:t>
                      </a:r>
                      <a:endParaRPr lang="en-US" sz="18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800" b="1" u="none" strike="noStrike" dirty="0">
                          <a:effectLst/>
                        </a:rPr>
                        <a:t>Jan'14 to Dec'14</a:t>
                      </a:r>
                      <a:endParaRPr lang="en-US" sz="18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800" b="1" u="none" strike="noStrike" dirty="0">
                          <a:effectLst/>
                        </a:rPr>
                        <a:t>Jan'15 to Dec'15</a:t>
                      </a:r>
                      <a:endParaRPr lang="en-US" sz="18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800" b="1" u="none" strike="noStrike" dirty="0">
                          <a:effectLst/>
                        </a:rPr>
                        <a:t>Average</a:t>
                      </a:r>
                      <a:br>
                        <a:rPr lang="en-US" sz="1800" b="1" u="none" strike="noStrike" dirty="0">
                          <a:effectLst/>
                        </a:rPr>
                      </a:br>
                      <a:r>
                        <a:rPr lang="en-US" sz="1800" b="1" u="none" strike="noStrike" dirty="0">
                          <a:effectLst/>
                        </a:rPr>
                        <a:t>(Mar'12 to Dec'15)</a:t>
                      </a:r>
                      <a:endParaRPr lang="en-US" sz="18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r>
              <a:tr h="427990">
                <a:tc>
                  <a:txBody>
                    <a:bodyPr/>
                    <a:lstStyle/>
                    <a:p>
                      <a:pPr algn="l" fontAlgn="b"/>
                      <a:r>
                        <a:rPr lang="en-US" sz="1800" u="none" strike="noStrike" dirty="0" smtClean="0">
                          <a:effectLst/>
                        </a:rPr>
                        <a:t> Zero </a:t>
                      </a:r>
                      <a:r>
                        <a:rPr lang="en-US" sz="1800" u="none" strike="noStrike" dirty="0">
                          <a:effectLst/>
                        </a:rPr>
                        <a:t>Question</a:t>
                      </a:r>
                      <a:endParaRPr lang="en-US" sz="18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rPr>
                        <a:t>44</a:t>
                      </a:r>
                      <a:endParaRPr lang="en-US" sz="18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rPr>
                        <a:t>19</a:t>
                      </a:r>
                      <a:endParaRPr lang="en-US" sz="18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rPr>
                        <a:t>26</a:t>
                      </a:r>
                      <a:endParaRPr lang="en-US" sz="18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rPr>
                        <a:t>27</a:t>
                      </a:r>
                      <a:endParaRPr lang="en-US" sz="18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rPr>
                        <a:t>29</a:t>
                      </a:r>
                      <a:endParaRPr lang="en-US" sz="18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7990">
                <a:tc>
                  <a:txBody>
                    <a:bodyPr/>
                    <a:lstStyle/>
                    <a:p>
                      <a:pPr algn="l" fontAlgn="b"/>
                      <a:r>
                        <a:rPr lang="en-US" sz="1800" u="none" strike="noStrike" dirty="0" smtClean="0">
                          <a:effectLst/>
                        </a:rPr>
                        <a:t> 1 </a:t>
                      </a:r>
                      <a:r>
                        <a:rPr lang="en-US" sz="1800" u="none" strike="noStrike" dirty="0">
                          <a:effectLst/>
                        </a:rPr>
                        <a:t>to 5 Question asked</a:t>
                      </a:r>
                      <a:endParaRPr lang="en-US" sz="18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rPr>
                        <a:t>149</a:t>
                      </a:r>
                      <a:endParaRPr lang="en-US" sz="18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rPr>
                        <a:t>142</a:t>
                      </a:r>
                      <a:endParaRPr lang="en-US" sz="18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rPr>
                        <a:t>134</a:t>
                      </a:r>
                      <a:endParaRPr lang="en-US" sz="18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rPr>
                        <a:t>124</a:t>
                      </a:r>
                      <a:endParaRPr lang="en-US" sz="18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rPr>
                        <a:t>139</a:t>
                      </a:r>
                      <a:endParaRPr lang="en-US" sz="18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4020">
                <a:tc>
                  <a:txBody>
                    <a:bodyPr/>
                    <a:lstStyle/>
                    <a:p>
                      <a:pPr algn="l" fontAlgn="b"/>
                      <a:r>
                        <a:rPr lang="en-US" sz="1800" u="none" strike="noStrike" dirty="0" smtClean="0">
                          <a:effectLst/>
                        </a:rPr>
                        <a:t> 6 </a:t>
                      </a:r>
                      <a:r>
                        <a:rPr lang="en-US" sz="1800" u="none" strike="noStrike" dirty="0">
                          <a:effectLst/>
                        </a:rPr>
                        <a:t>to 10 Question asked</a:t>
                      </a:r>
                      <a:endParaRPr lang="en-US" sz="18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rPr>
                        <a:t>31</a:t>
                      </a:r>
                      <a:endParaRPr lang="en-US" sz="18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rPr>
                        <a:t>54</a:t>
                      </a:r>
                      <a:endParaRPr lang="en-US" sz="18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rPr>
                        <a:t>47</a:t>
                      </a:r>
                      <a:endParaRPr lang="en-US" sz="18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rPr>
                        <a:t>55</a:t>
                      </a:r>
                      <a:endParaRPr lang="en-US" sz="18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rPr>
                        <a:t>46</a:t>
                      </a:r>
                      <a:endParaRPr lang="en-US" sz="18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6400">
                <a:tc>
                  <a:txBody>
                    <a:bodyPr/>
                    <a:lstStyle/>
                    <a:p>
                      <a:pPr algn="l" fontAlgn="b"/>
                      <a:r>
                        <a:rPr lang="en-US" sz="1800" u="none" strike="noStrike" dirty="0" smtClean="0">
                          <a:effectLst/>
                        </a:rPr>
                        <a:t> Above </a:t>
                      </a:r>
                      <a:r>
                        <a:rPr lang="en-US" sz="1800" u="none" strike="noStrike" dirty="0">
                          <a:effectLst/>
                        </a:rPr>
                        <a:t>10 Question asked</a:t>
                      </a:r>
                      <a:endParaRPr lang="en-US" sz="18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3</a:t>
                      </a:r>
                      <a:endParaRPr lang="en-US" sz="18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12</a:t>
                      </a:r>
                      <a:endParaRPr lang="en-US" sz="18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rPr>
                        <a:t>20</a:t>
                      </a:r>
                      <a:endParaRPr lang="en-US" sz="18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rPr>
                        <a:t>21</a:t>
                      </a:r>
                      <a:endParaRPr lang="en-US" sz="18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rPr>
                        <a:t>13</a:t>
                      </a:r>
                      <a:endParaRPr lang="en-US" sz="18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7990">
                <a:tc>
                  <a:txBody>
                    <a:bodyPr/>
                    <a:lstStyle/>
                    <a:p>
                      <a:pPr algn="l" fontAlgn="b"/>
                      <a:r>
                        <a:rPr lang="en-US" sz="1800" b="1" u="none" strike="noStrike" dirty="0" smtClean="0">
                          <a:effectLst/>
                        </a:rPr>
                        <a:t> Total </a:t>
                      </a:r>
                      <a:r>
                        <a:rPr lang="en-US" sz="1800" b="1" u="none" strike="noStrike" dirty="0">
                          <a:effectLst/>
                        </a:rPr>
                        <a:t>Members</a:t>
                      </a:r>
                      <a:endParaRPr lang="en-US" sz="18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800" b="1" u="none" strike="noStrike" dirty="0">
                          <a:effectLst/>
                        </a:rPr>
                        <a:t>227</a:t>
                      </a:r>
                      <a:endParaRPr lang="en-US" sz="18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800" b="1" u="none" strike="noStrike" dirty="0">
                          <a:effectLst/>
                        </a:rPr>
                        <a:t>227</a:t>
                      </a:r>
                      <a:endParaRPr lang="en-US" sz="18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800" b="1" u="none" strike="noStrike" dirty="0">
                          <a:effectLst/>
                        </a:rPr>
                        <a:t>227</a:t>
                      </a:r>
                      <a:endParaRPr lang="en-US" sz="18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800" b="1" u="none" strike="noStrike" dirty="0">
                          <a:effectLst/>
                        </a:rPr>
                        <a:t>227</a:t>
                      </a:r>
                      <a:endParaRPr lang="en-US" sz="18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800" b="1" u="none" strike="noStrike" dirty="0">
                          <a:effectLst/>
                        </a:rPr>
                        <a:t>227</a:t>
                      </a:r>
                      <a:endParaRPr lang="en-US" sz="18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r>
            </a:tbl>
          </a:graphicData>
        </a:graphic>
      </p:graphicFrame>
      <p:pic>
        <p:nvPicPr>
          <p:cNvPr id="6" name="Picture 5" descr="\\Backupserver\d drive\official_backup_priyanka\Admin\logo\praja new logo.jpg"/>
          <p:cNvPicPr/>
          <p:nvPr/>
        </p:nvPicPr>
        <p:blipFill>
          <a:blip r:embed="rId2"/>
          <a:srcRect/>
          <a:stretch>
            <a:fillRect/>
          </a:stretch>
        </p:blipFill>
        <p:spPr bwMode="auto">
          <a:xfrm>
            <a:off x="0" y="0"/>
            <a:ext cx="1030313" cy="819953"/>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FAEA1C2C-7BDA-4272-BE31-14302BC135C8}" type="slidenum">
              <a:rPr lang="en-IN" smtClean="0"/>
              <a:t>3</a:t>
            </a:fld>
            <a:endParaRPr lang="en-IN"/>
          </a:p>
        </p:txBody>
      </p:sp>
    </p:spTree>
    <p:extLst>
      <p:ext uri="{BB962C8B-B14F-4D97-AF65-F5344CB8AC3E}">
        <p14:creationId xmlns:p14="http://schemas.microsoft.com/office/powerpoint/2010/main" val="3530036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3" y="257619"/>
            <a:ext cx="10515600" cy="1666875"/>
          </a:xfrm>
        </p:spPr>
        <p:txBody>
          <a:bodyPr>
            <a:normAutofit/>
          </a:bodyPr>
          <a:lstStyle/>
          <a:p>
            <a:pPr algn="ctr"/>
            <a:r>
              <a:rPr lang="en-US" sz="3500" b="1" dirty="0">
                <a:latin typeface="+mn-lt"/>
              </a:rPr>
              <a:t>Q</a:t>
            </a:r>
            <a:r>
              <a:rPr lang="en-US" sz="3500" b="1" dirty="0" smtClean="0">
                <a:latin typeface="+mn-lt"/>
              </a:rPr>
              <a:t>uestions asked on Dumping </a:t>
            </a:r>
            <a:r>
              <a:rPr lang="en-US" sz="3500" b="1" dirty="0">
                <a:latin typeface="+mn-lt"/>
              </a:rPr>
              <a:t>G</a:t>
            </a:r>
            <a:r>
              <a:rPr lang="en-US" sz="3500" b="1" dirty="0" smtClean="0">
                <a:latin typeface="+mn-lt"/>
              </a:rPr>
              <a:t>round issues in the </a:t>
            </a:r>
            <a:r>
              <a:rPr lang="en-US" sz="3500" b="1" u="sng" dirty="0" smtClean="0">
                <a:latin typeface="+mn-lt"/>
              </a:rPr>
              <a:t>Ward Committee </a:t>
            </a:r>
            <a:r>
              <a:rPr lang="en-US" sz="3500" b="1" dirty="0" smtClean="0">
                <a:latin typeface="+mn-lt"/>
              </a:rPr>
              <a:t>in the last 4 years</a:t>
            </a:r>
            <a:endParaRPr lang="en-US" sz="3500" b="1" u="sng"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4120003663"/>
              </p:ext>
            </p:extLst>
          </p:nvPr>
        </p:nvGraphicFramePr>
        <p:xfrm>
          <a:off x="723900" y="1828803"/>
          <a:ext cx="10668000" cy="4582792"/>
        </p:xfrm>
        <a:graphic>
          <a:graphicData uri="http://schemas.openxmlformats.org/drawingml/2006/table">
            <a:tbl>
              <a:tblPr firstRow="1" bandRow="1">
                <a:tableStyleId>{5940675A-B579-460E-94D1-54222C63F5DA}</a:tableStyleId>
              </a:tblPr>
              <a:tblGrid>
                <a:gridCol w="3556000"/>
                <a:gridCol w="3556000"/>
                <a:gridCol w="3556000"/>
              </a:tblGrid>
              <a:tr h="520406">
                <a:tc>
                  <a:txBody>
                    <a:bodyPr/>
                    <a:lstStyle/>
                    <a:p>
                      <a:pPr algn="ctr" fontAlgn="b"/>
                      <a:r>
                        <a:rPr lang="en-US" sz="2400" b="1" u="none" strike="noStrike" dirty="0">
                          <a:effectLst/>
                        </a:rPr>
                        <a:t>Year</a:t>
                      </a:r>
                      <a:endParaRPr lang="en-US" sz="2400" b="1" i="0" u="none" strike="noStrike" dirty="0">
                        <a:solidFill>
                          <a:srgbClr val="000000"/>
                        </a:solidFill>
                        <a:effectLst/>
                        <a:latin typeface="Calibri"/>
                      </a:endParaRPr>
                    </a:p>
                  </a:txBody>
                  <a:tcPr marL="9525" marR="9525" marT="9525" marB="0" anchor="b">
                    <a:solidFill>
                      <a:schemeClr val="bg1">
                        <a:lumMod val="65000"/>
                      </a:schemeClr>
                    </a:solidFill>
                  </a:tcPr>
                </a:tc>
                <a:tc>
                  <a:txBody>
                    <a:bodyPr/>
                    <a:lstStyle/>
                    <a:p>
                      <a:pPr algn="ctr" fontAlgn="b"/>
                      <a:r>
                        <a:rPr lang="en-US" sz="2400" b="1" u="none" strike="noStrike" dirty="0">
                          <a:effectLst/>
                        </a:rPr>
                        <a:t>Ward</a:t>
                      </a:r>
                      <a:endParaRPr lang="en-US" sz="2400" b="1" i="0" u="none" strike="noStrike" dirty="0">
                        <a:solidFill>
                          <a:srgbClr val="000000"/>
                        </a:solidFill>
                        <a:effectLst/>
                        <a:latin typeface="Calibri"/>
                      </a:endParaRPr>
                    </a:p>
                  </a:txBody>
                  <a:tcPr marL="9525" marR="9525" marT="9525" marB="0" anchor="b">
                    <a:solidFill>
                      <a:schemeClr val="bg1">
                        <a:lumMod val="65000"/>
                      </a:schemeClr>
                    </a:solidFill>
                  </a:tcPr>
                </a:tc>
                <a:tc>
                  <a:txBody>
                    <a:bodyPr/>
                    <a:lstStyle/>
                    <a:p>
                      <a:pPr algn="ctr" fontAlgn="b"/>
                      <a:r>
                        <a:rPr lang="en-US" sz="2400" b="1" u="none" strike="noStrike" dirty="0">
                          <a:effectLst/>
                        </a:rPr>
                        <a:t>No. of Question</a:t>
                      </a:r>
                      <a:endParaRPr lang="en-US" sz="2400" b="1" i="0" u="none" strike="noStrike" dirty="0">
                        <a:solidFill>
                          <a:srgbClr val="000000"/>
                        </a:solidFill>
                        <a:effectLst/>
                        <a:latin typeface="Calibri"/>
                      </a:endParaRPr>
                    </a:p>
                  </a:txBody>
                  <a:tcPr marL="9525" marR="9525" marT="9525" marB="0" anchor="b">
                    <a:solidFill>
                      <a:schemeClr val="bg1">
                        <a:lumMod val="65000"/>
                      </a:schemeClr>
                    </a:solidFill>
                  </a:tcPr>
                </a:tc>
              </a:tr>
              <a:tr h="464494">
                <a:tc>
                  <a:txBody>
                    <a:bodyPr/>
                    <a:lstStyle/>
                    <a:p>
                      <a:pPr algn="ctr"/>
                      <a:r>
                        <a:rPr lang="en-US" sz="2400" dirty="0" smtClean="0"/>
                        <a:t>2012</a:t>
                      </a:r>
                      <a:endParaRPr lang="en-US" sz="2400" dirty="0"/>
                    </a:p>
                  </a:txBody>
                  <a:tcPr anchor="ctr"/>
                </a:tc>
                <a:tc>
                  <a:txBody>
                    <a:bodyPr/>
                    <a:lstStyle/>
                    <a:p>
                      <a:pPr algn="ctr" fontAlgn="b"/>
                      <a:r>
                        <a:rPr lang="en-US" sz="2400" u="none" strike="noStrike" dirty="0">
                          <a:solidFill>
                            <a:schemeClr val="tx1"/>
                          </a:solidFill>
                          <a:effectLst/>
                        </a:rPr>
                        <a:t>M/E</a:t>
                      </a:r>
                      <a:endParaRPr lang="en-US" sz="2400" b="0" i="0" u="none" strike="noStrike" dirty="0">
                        <a:solidFill>
                          <a:schemeClr val="tx1"/>
                        </a:solidFill>
                        <a:effectLst/>
                        <a:latin typeface="Calibri"/>
                      </a:endParaRPr>
                    </a:p>
                  </a:txBody>
                  <a:tcPr marL="9525" marR="9525" marT="9525" marB="0" anchor="ctr"/>
                </a:tc>
                <a:tc>
                  <a:txBody>
                    <a:bodyPr/>
                    <a:lstStyle/>
                    <a:p>
                      <a:pPr algn="ctr" fontAlgn="b"/>
                      <a:r>
                        <a:rPr lang="en-US" sz="2400" u="none" strike="noStrike" dirty="0">
                          <a:solidFill>
                            <a:schemeClr val="tx1"/>
                          </a:solidFill>
                          <a:effectLst/>
                        </a:rPr>
                        <a:t>1</a:t>
                      </a:r>
                      <a:endParaRPr lang="en-US" sz="2400" b="0" i="0" u="none" strike="noStrike" dirty="0">
                        <a:solidFill>
                          <a:schemeClr val="tx1"/>
                        </a:solidFill>
                        <a:effectLst/>
                        <a:latin typeface="Calibri"/>
                      </a:endParaRPr>
                    </a:p>
                  </a:txBody>
                  <a:tcPr marL="9525" marR="9525" marT="9525" marB="0" anchor="ctr"/>
                </a:tc>
              </a:tr>
              <a:tr h="381272">
                <a:tc rowSpan="4">
                  <a:txBody>
                    <a:bodyPr/>
                    <a:lstStyle/>
                    <a:p>
                      <a:pPr algn="ctr"/>
                      <a:r>
                        <a:rPr lang="en-US" sz="2400" dirty="0" smtClean="0"/>
                        <a:t>2013</a:t>
                      </a:r>
                      <a:endParaRPr lang="en-US" sz="2400" dirty="0"/>
                    </a:p>
                  </a:txBody>
                  <a:tcPr anchor="ctr"/>
                </a:tc>
                <a:tc>
                  <a:txBody>
                    <a:bodyPr/>
                    <a:lstStyle/>
                    <a:p>
                      <a:pPr algn="ctr" fontAlgn="b"/>
                      <a:r>
                        <a:rPr lang="en-US" sz="2400" u="none" strike="noStrike" dirty="0">
                          <a:solidFill>
                            <a:schemeClr val="tx1"/>
                          </a:solidFill>
                          <a:effectLst/>
                        </a:rPr>
                        <a:t>H/E</a:t>
                      </a:r>
                      <a:endParaRPr lang="en-US" sz="2400" b="0" i="0" u="none" strike="noStrike" dirty="0">
                        <a:solidFill>
                          <a:schemeClr val="tx1"/>
                        </a:solidFill>
                        <a:effectLst/>
                        <a:latin typeface="Calibri"/>
                      </a:endParaRPr>
                    </a:p>
                  </a:txBody>
                  <a:tcPr marL="9525" marR="9525" marT="9525" marB="0" anchor="ctr"/>
                </a:tc>
                <a:tc>
                  <a:txBody>
                    <a:bodyPr/>
                    <a:lstStyle/>
                    <a:p>
                      <a:pPr algn="ctr" fontAlgn="b"/>
                      <a:r>
                        <a:rPr lang="en-US" sz="2400" u="none" strike="noStrike" dirty="0">
                          <a:solidFill>
                            <a:schemeClr val="tx1"/>
                          </a:solidFill>
                          <a:effectLst/>
                        </a:rPr>
                        <a:t>1</a:t>
                      </a:r>
                      <a:endParaRPr lang="en-US" sz="2400" b="0" i="0" u="none" strike="noStrike" dirty="0">
                        <a:solidFill>
                          <a:schemeClr val="tx1"/>
                        </a:solidFill>
                        <a:effectLst/>
                        <a:latin typeface="Calibri"/>
                      </a:endParaRPr>
                    </a:p>
                  </a:txBody>
                  <a:tcPr marL="9525" marR="9525" marT="9525" marB="0" anchor="ctr"/>
                </a:tc>
              </a:tr>
              <a:tr h="381272">
                <a:tc vMerge="1">
                  <a:txBody>
                    <a:bodyPr/>
                    <a:lstStyle/>
                    <a:p>
                      <a:endParaRPr lang="en-US" dirty="0"/>
                    </a:p>
                  </a:txBody>
                  <a:tcPr/>
                </a:tc>
                <a:tc>
                  <a:txBody>
                    <a:bodyPr/>
                    <a:lstStyle/>
                    <a:p>
                      <a:pPr algn="ctr" fontAlgn="b"/>
                      <a:r>
                        <a:rPr lang="en-US" sz="2400" u="none" strike="noStrike" dirty="0">
                          <a:solidFill>
                            <a:schemeClr val="tx1"/>
                          </a:solidFill>
                          <a:effectLst/>
                        </a:rPr>
                        <a:t>L</a:t>
                      </a:r>
                      <a:endParaRPr lang="en-US" sz="2400" b="0" i="0" u="none" strike="noStrike" dirty="0">
                        <a:solidFill>
                          <a:schemeClr val="tx1"/>
                        </a:solidFill>
                        <a:effectLst/>
                        <a:latin typeface="Calibri"/>
                      </a:endParaRPr>
                    </a:p>
                  </a:txBody>
                  <a:tcPr marL="9525" marR="9525" marT="9525" marB="0" anchor="ctr"/>
                </a:tc>
                <a:tc>
                  <a:txBody>
                    <a:bodyPr/>
                    <a:lstStyle/>
                    <a:p>
                      <a:pPr algn="ctr" fontAlgn="b"/>
                      <a:r>
                        <a:rPr lang="en-US" sz="2400" u="none" strike="noStrike" dirty="0">
                          <a:solidFill>
                            <a:schemeClr val="tx1"/>
                          </a:solidFill>
                          <a:effectLst/>
                        </a:rPr>
                        <a:t>1</a:t>
                      </a:r>
                      <a:endParaRPr lang="en-US" sz="2400" b="0" i="0" u="none" strike="noStrike" dirty="0">
                        <a:solidFill>
                          <a:schemeClr val="tx1"/>
                        </a:solidFill>
                        <a:effectLst/>
                        <a:latin typeface="Calibri"/>
                      </a:endParaRPr>
                    </a:p>
                  </a:txBody>
                  <a:tcPr marL="9525" marR="9525" marT="9525" marB="0" anchor="ctr"/>
                </a:tc>
              </a:tr>
              <a:tr h="381272">
                <a:tc vMerge="1">
                  <a:txBody>
                    <a:bodyPr/>
                    <a:lstStyle/>
                    <a:p>
                      <a:endParaRPr lang="en-US" dirty="0"/>
                    </a:p>
                  </a:txBody>
                  <a:tcPr/>
                </a:tc>
                <a:tc>
                  <a:txBody>
                    <a:bodyPr/>
                    <a:lstStyle/>
                    <a:p>
                      <a:pPr algn="ctr" fontAlgn="b"/>
                      <a:r>
                        <a:rPr lang="en-US" sz="2400" u="none" strike="noStrike" dirty="0">
                          <a:solidFill>
                            <a:schemeClr val="tx1"/>
                          </a:solidFill>
                          <a:effectLst/>
                        </a:rPr>
                        <a:t>M/E</a:t>
                      </a:r>
                      <a:endParaRPr lang="en-US" sz="2400" b="0" i="0" u="none" strike="noStrike" dirty="0">
                        <a:solidFill>
                          <a:schemeClr val="tx1"/>
                        </a:solidFill>
                        <a:effectLst/>
                        <a:latin typeface="Calibri"/>
                      </a:endParaRPr>
                    </a:p>
                  </a:txBody>
                  <a:tcPr marL="9525" marR="9525" marT="9525" marB="0" anchor="ctr"/>
                </a:tc>
                <a:tc>
                  <a:txBody>
                    <a:bodyPr/>
                    <a:lstStyle/>
                    <a:p>
                      <a:pPr algn="ctr" fontAlgn="b"/>
                      <a:r>
                        <a:rPr lang="en-US" sz="2400" u="none" strike="noStrike" dirty="0">
                          <a:solidFill>
                            <a:schemeClr val="tx1"/>
                          </a:solidFill>
                          <a:effectLst/>
                        </a:rPr>
                        <a:t>1</a:t>
                      </a:r>
                      <a:endParaRPr lang="en-US" sz="2400" b="0" i="0" u="none" strike="noStrike" dirty="0">
                        <a:solidFill>
                          <a:schemeClr val="tx1"/>
                        </a:solidFill>
                        <a:effectLst/>
                        <a:latin typeface="Calibri"/>
                      </a:endParaRPr>
                    </a:p>
                  </a:txBody>
                  <a:tcPr marL="9525" marR="9525" marT="9525" marB="0" anchor="ctr"/>
                </a:tc>
              </a:tr>
              <a:tr h="381272">
                <a:tc vMerge="1">
                  <a:txBody>
                    <a:bodyPr/>
                    <a:lstStyle/>
                    <a:p>
                      <a:endParaRPr lang="en-US" dirty="0"/>
                    </a:p>
                  </a:txBody>
                  <a:tcPr/>
                </a:tc>
                <a:tc>
                  <a:txBody>
                    <a:bodyPr/>
                    <a:lstStyle/>
                    <a:p>
                      <a:pPr algn="ctr" fontAlgn="b"/>
                      <a:r>
                        <a:rPr lang="en-US" sz="2400" u="none" strike="noStrike" dirty="0">
                          <a:solidFill>
                            <a:schemeClr val="tx1"/>
                          </a:solidFill>
                          <a:effectLst/>
                        </a:rPr>
                        <a:t>S</a:t>
                      </a:r>
                      <a:endParaRPr lang="en-US" sz="2400" b="0" i="0" u="none" strike="noStrike" dirty="0">
                        <a:solidFill>
                          <a:schemeClr val="tx1"/>
                        </a:solidFill>
                        <a:effectLst/>
                        <a:latin typeface="Calibri"/>
                      </a:endParaRPr>
                    </a:p>
                  </a:txBody>
                  <a:tcPr marL="9525" marR="9525" marT="9525" marB="0" anchor="ctr"/>
                </a:tc>
                <a:tc>
                  <a:txBody>
                    <a:bodyPr/>
                    <a:lstStyle/>
                    <a:p>
                      <a:pPr algn="ctr" fontAlgn="b"/>
                      <a:r>
                        <a:rPr lang="en-US" sz="2400" u="none" strike="noStrike">
                          <a:solidFill>
                            <a:schemeClr val="tx1"/>
                          </a:solidFill>
                          <a:effectLst/>
                        </a:rPr>
                        <a:t>1</a:t>
                      </a:r>
                      <a:endParaRPr lang="en-US" sz="2400" b="0" i="0" u="none" strike="noStrike">
                        <a:solidFill>
                          <a:schemeClr val="tx1"/>
                        </a:solidFill>
                        <a:effectLst/>
                        <a:latin typeface="Calibri"/>
                      </a:endParaRPr>
                    </a:p>
                  </a:txBody>
                  <a:tcPr marL="9525" marR="9525" marT="9525" marB="0" anchor="ctr"/>
                </a:tc>
              </a:tr>
              <a:tr h="381272">
                <a:tc rowSpan="3">
                  <a:txBody>
                    <a:bodyPr/>
                    <a:lstStyle/>
                    <a:p>
                      <a:pPr algn="ctr"/>
                      <a:r>
                        <a:rPr lang="en-US" sz="2400" dirty="0" smtClean="0"/>
                        <a:t>2014</a:t>
                      </a:r>
                      <a:endParaRPr lang="en-US" sz="2400" dirty="0"/>
                    </a:p>
                  </a:txBody>
                  <a:tcPr anchor="ctr"/>
                </a:tc>
                <a:tc>
                  <a:txBody>
                    <a:bodyPr/>
                    <a:lstStyle/>
                    <a:p>
                      <a:pPr algn="ctr" fontAlgn="b"/>
                      <a:r>
                        <a:rPr lang="en-US" sz="2400" u="none" strike="noStrike" dirty="0">
                          <a:solidFill>
                            <a:schemeClr val="tx1"/>
                          </a:solidFill>
                          <a:effectLst/>
                        </a:rPr>
                        <a:t> H/W</a:t>
                      </a:r>
                      <a:endParaRPr lang="en-US" sz="2400" b="0" i="0" u="none" strike="noStrike" dirty="0">
                        <a:solidFill>
                          <a:schemeClr val="tx1"/>
                        </a:solidFill>
                        <a:effectLst/>
                        <a:latin typeface="Calibri"/>
                      </a:endParaRPr>
                    </a:p>
                  </a:txBody>
                  <a:tcPr marL="9525" marR="9525" marT="9525" marB="0" anchor="ctr"/>
                </a:tc>
                <a:tc>
                  <a:txBody>
                    <a:bodyPr/>
                    <a:lstStyle/>
                    <a:p>
                      <a:pPr algn="ctr" fontAlgn="b"/>
                      <a:r>
                        <a:rPr lang="en-US" sz="2400" u="none" strike="noStrike" dirty="0">
                          <a:solidFill>
                            <a:schemeClr val="tx1"/>
                          </a:solidFill>
                          <a:effectLst/>
                        </a:rPr>
                        <a:t>1</a:t>
                      </a:r>
                      <a:endParaRPr lang="en-US" sz="2400" b="0" i="0" u="none" strike="noStrike" dirty="0">
                        <a:solidFill>
                          <a:schemeClr val="tx1"/>
                        </a:solidFill>
                        <a:effectLst/>
                        <a:latin typeface="Calibri"/>
                      </a:endParaRPr>
                    </a:p>
                  </a:txBody>
                  <a:tcPr marL="9525" marR="9525" marT="9525" marB="0" anchor="ctr"/>
                </a:tc>
              </a:tr>
              <a:tr h="381272">
                <a:tc vMerge="1">
                  <a:txBody>
                    <a:bodyPr/>
                    <a:lstStyle/>
                    <a:p>
                      <a:endParaRPr lang="en-US" dirty="0"/>
                    </a:p>
                  </a:txBody>
                  <a:tcPr/>
                </a:tc>
                <a:tc>
                  <a:txBody>
                    <a:bodyPr/>
                    <a:lstStyle/>
                    <a:p>
                      <a:pPr algn="ctr" fontAlgn="b"/>
                      <a:r>
                        <a:rPr lang="en-US" sz="2400" u="none" strike="noStrike" dirty="0">
                          <a:solidFill>
                            <a:schemeClr val="tx1"/>
                          </a:solidFill>
                          <a:effectLst/>
                        </a:rPr>
                        <a:t> M/W</a:t>
                      </a:r>
                      <a:endParaRPr lang="en-US" sz="2400" b="0" i="0" u="none" strike="noStrike" dirty="0">
                        <a:solidFill>
                          <a:schemeClr val="tx1"/>
                        </a:solidFill>
                        <a:effectLst/>
                        <a:latin typeface="Calibri"/>
                      </a:endParaRPr>
                    </a:p>
                  </a:txBody>
                  <a:tcPr marL="9525" marR="9525" marT="9525" marB="0" anchor="ctr"/>
                </a:tc>
                <a:tc>
                  <a:txBody>
                    <a:bodyPr/>
                    <a:lstStyle/>
                    <a:p>
                      <a:pPr algn="ctr" fontAlgn="b"/>
                      <a:r>
                        <a:rPr lang="en-US" sz="2400" u="none" strike="noStrike" dirty="0">
                          <a:solidFill>
                            <a:schemeClr val="tx1"/>
                          </a:solidFill>
                          <a:effectLst/>
                        </a:rPr>
                        <a:t>1</a:t>
                      </a:r>
                      <a:endParaRPr lang="en-US" sz="2400" b="0" i="0" u="none" strike="noStrike" dirty="0">
                        <a:solidFill>
                          <a:schemeClr val="tx1"/>
                        </a:solidFill>
                        <a:effectLst/>
                        <a:latin typeface="Calibri"/>
                      </a:endParaRPr>
                    </a:p>
                  </a:txBody>
                  <a:tcPr marL="9525" marR="9525" marT="9525" marB="0" anchor="ctr"/>
                </a:tc>
              </a:tr>
              <a:tr h="381272">
                <a:tc vMerge="1">
                  <a:txBody>
                    <a:bodyPr/>
                    <a:lstStyle/>
                    <a:p>
                      <a:endParaRPr lang="en-US" dirty="0"/>
                    </a:p>
                  </a:txBody>
                  <a:tcPr/>
                </a:tc>
                <a:tc>
                  <a:txBody>
                    <a:bodyPr/>
                    <a:lstStyle/>
                    <a:p>
                      <a:pPr algn="ctr" fontAlgn="b"/>
                      <a:r>
                        <a:rPr lang="en-US" sz="2400" u="none" strike="noStrike" dirty="0">
                          <a:solidFill>
                            <a:schemeClr val="tx1"/>
                          </a:solidFill>
                          <a:effectLst/>
                        </a:rPr>
                        <a:t> N</a:t>
                      </a:r>
                      <a:endParaRPr lang="en-US" sz="2400" b="0" i="0" u="none" strike="noStrike" dirty="0">
                        <a:solidFill>
                          <a:schemeClr val="tx1"/>
                        </a:solidFill>
                        <a:effectLst/>
                        <a:latin typeface="Calibri"/>
                      </a:endParaRPr>
                    </a:p>
                  </a:txBody>
                  <a:tcPr marL="9525" marR="9525" marT="9525" marB="0" anchor="ctr"/>
                </a:tc>
                <a:tc>
                  <a:txBody>
                    <a:bodyPr/>
                    <a:lstStyle/>
                    <a:p>
                      <a:pPr algn="ctr" fontAlgn="b"/>
                      <a:r>
                        <a:rPr lang="en-US" sz="2400" u="none" strike="noStrike" dirty="0">
                          <a:solidFill>
                            <a:schemeClr val="tx1"/>
                          </a:solidFill>
                          <a:effectLst/>
                        </a:rPr>
                        <a:t>1</a:t>
                      </a:r>
                      <a:endParaRPr lang="en-US" sz="2400" b="0" i="0" u="none" strike="noStrike" dirty="0">
                        <a:solidFill>
                          <a:schemeClr val="tx1"/>
                        </a:solidFill>
                        <a:effectLst/>
                        <a:latin typeface="Calibri"/>
                      </a:endParaRPr>
                    </a:p>
                  </a:txBody>
                  <a:tcPr marL="9525" marR="9525" marT="9525" marB="0" anchor="ctr"/>
                </a:tc>
              </a:tr>
              <a:tr h="464494">
                <a:tc>
                  <a:txBody>
                    <a:bodyPr/>
                    <a:lstStyle/>
                    <a:p>
                      <a:pPr algn="ctr"/>
                      <a:r>
                        <a:rPr lang="en-US" sz="2400" dirty="0" smtClean="0"/>
                        <a:t>2015</a:t>
                      </a:r>
                      <a:endParaRPr lang="en-US" sz="2400" dirty="0"/>
                    </a:p>
                  </a:txBody>
                  <a:tcPr anchor="ctr"/>
                </a:tc>
                <a:tc>
                  <a:txBody>
                    <a:bodyPr/>
                    <a:lstStyle/>
                    <a:p>
                      <a:pPr algn="ctr" fontAlgn="b"/>
                      <a:r>
                        <a:rPr lang="en-US" sz="2400" u="none" strike="noStrike" dirty="0">
                          <a:solidFill>
                            <a:schemeClr val="tx1"/>
                          </a:solidFill>
                          <a:effectLst/>
                        </a:rPr>
                        <a:t>S</a:t>
                      </a:r>
                      <a:endParaRPr lang="en-US" sz="2400" b="0" i="0" u="none" strike="noStrike" dirty="0">
                        <a:solidFill>
                          <a:schemeClr val="tx1"/>
                        </a:solidFill>
                        <a:effectLst/>
                        <a:latin typeface="Calibri"/>
                      </a:endParaRPr>
                    </a:p>
                  </a:txBody>
                  <a:tcPr marL="9525" marR="9525" marT="9525" marB="0" anchor="ctr"/>
                </a:tc>
                <a:tc>
                  <a:txBody>
                    <a:bodyPr/>
                    <a:lstStyle/>
                    <a:p>
                      <a:pPr algn="ctr" fontAlgn="b"/>
                      <a:r>
                        <a:rPr lang="en-US" sz="2400" u="none" strike="noStrike" dirty="0">
                          <a:solidFill>
                            <a:schemeClr val="tx1"/>
                          </a:solidFill>
                          <a:effectLst/>
                        </a:rPr>
                        <a:t>1</a:t>
                      </a:r>
                      <a:endParaRPr lang="en-US" sz="2400" b="0" i="0" u="none" strike="noStrike" dirty="0">
                        <a:solidFill>
                          <a:schemeClr val="tx1"/>
                        </a:solidFill>
                        <a:effectLst/>
                        <a:latin typeface="Calibri"/>
                      </a:endParaRPr>
                    </a:p>
                  </a:txBody>
                  <a:tcPr marL="9525" marR="9525" marT="9525" marB="0" anchor="ctr"/>
                </a:tc>
              </a:tr>
              <a:tr h="464494">
                <a:tc gridSpan="2">
                  <a:txBody>
                    <a:bodyPr/>
                    <a:lstStyle/>
                    <a:p>
                      <a:pPr algn="ctr"/>
                      <a:r>
                        <a:rPr lang="en-US" sz="2400" dirty="0" smtClean="0"/>
                        <a:t>Total</a:t>
                      </a:r>
                      <a:endParaRPr lang="en-US" sz="2400" dirty="0"/>
                    </a:p>
                  </a:txBody>
                  <a:tcPr anchor="ctr">
                    <a:solidFill>
                      <a:schemeClr val="bg1">
                        <a:lumMod val="65000"/>
                      </a:schemeClr>
                    </a:solidFill>
                  </a:tcPr>
                </a:tc>
                <a:tc hMerge="1">
                  <a:txBody>
                    <a:bodyPr/>
                    <a:lstStyle/>
                    <a:p>
                      <a:pPr algn="ctr" fontAlgn="b"/>
                      <a:endParaRPr lang="en-US" sz="2400" b="0" i="0" u="none" strike="noStrike" dirty="0">
                        <a:solidFill>
                          <a:srgbClr val="000000"/>
                        </a:solidFill>
                        <a:effectLst/>
                        <a:latin typeface="Calibri"/>
                      </a:endParaRPr>
                    </a:p>
                  </a:txBody>
                  <a:tcPr marL="9525" marR="9525" marT="9525" marB="0" anchor="ctr"/>
                </a:tc>
                <a:tc>
                  <a:txBody>
                    <a:bodyPr/>
                    <a:lstStyle/>
                    <a:p>
                      <a:pPr algn="ctr" fontAlgn="b"/>
                      <a:r>
                        <a:rPr lang="en-US" sz="2400" b="0" i="0" u="none" strike="noStrike" dirty="0" smtClean="0">
                          <a:solidFill>
                            <a:srgbClr val="000000"/>
                          </a:solidFill>
                          <a:effectLst/>
                          <a:latin typeface="Calibri"/>
                        </a:rPr>
                        <a:t>9</a:t>
                      </a:r>
                      <a:endParaRPr lang="en-US" sz="2400" b="0" i="0" u="none" strike="noStrike" dirty="0">
                        <a:solidFill>
                          <a:srgbClr val="000000"/>
                        </a:solidFill>
                        <a:effectLst/>
                        <a:latin typeface="Calibri"/>
                      </a:endParaRPr>
                    </a:p>
                  </a:txBody>
                  <a:tcPr marL="9525" marR="9525" marT="9525" marB="0" anchor="ctr">
                    <a:solidFill>
                      <a:schemeClr val="bg1">
                        <a:lumMod val="65000"/>
                      </a:schemeClr>
                    </a:solidFill>
                  </a:tcPr>
                </a:tc>
              </a:tr>
            </a:tbl>
          </a:graphicData>
        </a:graphic>
      </p:graphicFrame>
      <p:pic>
        <p:nvPicPr>
          <p:cNvPr id="4" name="Picture 3" descr="\\Backupserver\d drive\official_backup_priyanka\Admin\logo\praja new logo.jpg"/>
          <p:cNvPicPr/>
          <p:nvPr/>
        </p:nvPicPr>
        <p:blipFill>
          <a:blip r:embed="rId2"/>
          <a:srcRect/>
          <a:stretch>
            <a:fillRect/>
          </a:stretch>
        </p:blipFill>
        <p:spPr bwMode="auto">
          <a:xfrm>
            <a:off x="0" y="16275"/>
            <a:ext cx="1030313" cy="819953"/>
          </a:xfrm>
          <a:prstGeom prst="rect">
            <a:avLst/>
          </a:prstGeom>
          <a:noFill/>
          <a:ln w="9525">
            <a:noFill/>
            <a:miter lim="800000"/>
            <a:headEnd/>
            <a:tailEnd/>
          </a:ln>
        </p:spPr>
      </p:pic>
      <p:sp>
        <p:nvSpPr>
          <p:cNvPr id="3" name="Slide Number Placeholder 2"/>
          <p:cNvSpPr>
            <a:spLocks noGrp="1"/>
          </p:cNvSpPr>
          <p:nvPr>
            <p:ph type="sldNum" sz="quarter" idx="12"/>
          </p:nvPr>
        </p:nvSpPr>
        <p:spPr>
          <a:xfrm>
            <a:off x="9366607" y="6417995"/>
            <a:ext cx="2743200" cy="365125"/>
          </a:xfrm>
        </p:spPr>
        <p:txBody>
          <a:bodyPr/>
          <a:lstStyle/>
          <a:p>
            <a:fld id="{FAEA1C2C-7BDA-4272-BE31-14302BC135C8}" type="slidenum">
              <a:rPr lang="en-IN" smtClean="0"/>
              <a:t>4</a:t>
            </a:fld>
            <a:endParaRPr lang="en-IN"/>
          </a:p>
        </p:txBody>
      </p:sp>
    </p:spTree>
    <p:extLst>
      <p:ext uri="{BB962C8B-B14F-4D97-AF65-F5344CB8AC3E}">
        <p14:creationId xmlns:p14="http://schemas.microsoft.com/office/powerpoint/2010/main" val="539320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651000" y="850900"/>
            <a:ext cx="8629650" cy="4841560"/>
          </a:xfrm>
          <a:prstGeom prst="rect">
            <a:avLst/>
          </a:prstGeom>
          <a:noFill/>
          <a:ln>
            <a:noFill/>
          </a:ln>
        </p:spPr>
      </p:pic>
      <p:sp>
        <p:nvSpPr>
          <p:cNvPr id="3" name="Rectangle 2"/>
          <p:cNvSpPr/>
          <p:nvPr/>
        </p:nvSpPr>
        <p:spPr>
          <a:xfrm>
            <a:off x="558800" y="5822320"/>
            <a:ext cx="10985500" cy="800219"/>
          </a:xfrm>
          <a:prstGeom prst="rect">
            <a:avLst/>
          </a:prstGeom>
          <a:ln>
            <a:solidFill>
              <a:schemeClr val="tx1"/>
            </a:solidFill>
          </a:ln>
        </p:spPr>
        <p:txBody>
          <a:bodyPr wrap="square">
            <a:spAutoFit/>
          </a:bodyPr>
          <a:lstStyle/>
          <a:p>
            <a:pPr marL="342900" lvl="0" indent="-342900" algn="just">
              <a:lnSpc>
                <a:spcPct val="115000"/>
              </a:lnSpc>
              <a:spcAft>
                <a:spcPts val="0"/>
              </a:spcAft>
              <a:buFont typeface="Arial" pitchFamily="34" charset="0"/>
              <a:buChar char="•"/>
            </a:pPr>
            <a:r>
              <a:rPr lang="en-IN" sz="2000" b="1" dirty="0" smtClean="0">
                <a:latin typeface="Calibri" panose="020F0502020204030204" pitchFamily="34" charset="0"/>
                <a:ea typeface="Calibri" panose="020F0502020204030204" pitchFamily="34" charset="0"/>
                <a:cs typeface="Times New Roman" panose="02020603050405020304" pitchFamily="18" charset="0"/>
              </a:rPr>
              <a:t>In </a:t>
            </a:r>
            <a:r>
              <a:rPr lang="en-IN" sz="2000" b="1" dirty="0">
                <a:latin typeface="Calibri" panose="020F0502020204030204" pitchFamily="34" charset="0"/>
                <a:ea typeface="Calibri" panose="020F0502020204030204" pitchFamily="34" charset="0"/>
                <a:cs typeface="Times New Roman" panose="02020603050405020304" pitchFamily="18" charset="0"/>
              </a:rPr>
              <a:t>2015 </a:t>
            </a:r>
            <a:r>
              <a:rPr lang="en-IN" sz="2000" b="1" dirty="0" smtClean="0">
                <a:latin typeface="Calibri" panose="020F0502020204030204" pitchFamily="34" charset="0"/>
                <a:ea typeface="Calibri" panose="020F0502020204030204" pitchFamily="34" charset="0"/>
                <a:cs typeface="Times New Roman" panose="02020603050405020304" pitchFamily="18" charset="0"/>
              </a:rPr>
              <a:t>(like in 2014</a:t>
            </a:r>
            <a:r>
              <a:rPr lang="en-IN" sz="2000" b="1" dirty="0">
                <a:latin typeface="Calibri" panose="020F0502020204030204" pitchFamily="34" charset="0"/>
                <a:ea typeface="Calibri" panose="020F0502020204030204" pitchFamily="34" charset="0"/>
                <a:cs typeface="Times New Roman" panose="02020603050405020304" pitchFamily="18" charset="0"/>
              </a:rPr>
              <a:t>), not even a single Councillor used </a:t>
            </a:r>
            <a:r>
              <a:rPr lang="en-IN" sz="2000" b="1" dirty="0" smtClean="0">
                <a:latin typeface="Calibri" panose="020F0502020204030204" pitchFamily="34" charset="0"/>
                <a:ea typeface="Calibri" panose="020F0502020204030204" pitchFamily="34" charset="0"/>
                <a:cs typeface="Times New Roman" panose="02020603050405020304" pitchFamily="18" charset="0"/>
              </a:rPr>
              <a:t>Amendment </a:t>
            </a:r>
            <a:r>
              <a:rPr lang="en-IN" sz="2000" b="1" dirty="0">
                <a:latin typeface="Calibri" panose="020F0502020204030204" pitchFamily="34" charset="0"/>
                <a:ea typeface="Calibri" panose="020F0502020204030204" pitchFamily="34" charset="0"/>
                <a:cs typeface="Times New Roman" panose="02020603050405020304" pitchFamily="18" charset="0"/>
              </a:rPr>
              <a:t>Proposed device. </a:t>
            </a:r>
            <a:endParaRPr lang="en-IN" sz="2000" b="1"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Arial" pitchFamily="34" charset="0"/>
              <a:buChar char="•"/>
            </a:pPr>
            <a:r>
              <a:rPr lang="en-IN" sz="2000" b="1" dirty="0" smtClean="0">
                <a:latin typeface="Calibri" panose="020F0502020204030204" pitchFamily="34" charset="0"/>
                <a:ea typeface="Calibri" panose="020F0502020204030204" pitchFamily="34" charset="0"/>
                <a:cs typeface="Times New Roman" panose="02020603050405020304" pitchFamily="18" charset="0"/>
              </a:rPr>
              <a:t>Agenda </a:t>
            </a:r>
            <a:r>
              <a:rPr lang="en-IN" sz="2000" b="1" dirty="0">
                <a:latin typeface="Calibri" panose="020F0502020204030204" pitchFamily="34" charset="0"/>
                <a:ea typeface="Calibri" panose="020F0502020204030204" pitchFamily="34" charset="0"/>
                <a:cs typeface="Times New Roman" panose="02020603050405020304" pitchFamily="18" charset="0"/>
              </a:rPr>
              <a:t>Raised (Letter) device used by Councillors increased from 227 in 2014 to 244 in 2015. </a:t>
            </a:r>
            <a:endParaRPr lang="en-IN"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558800" y="241300"/>
            <a:ext cx="10985500" cy="523220"/>
          </a:xfrm>
          <a:prstGeom prst="rect">
            <a:avLst/>
          </a:prstGeom>
          <a:noFill/>
        </p:spPr>
        <p:txBody>
          <a:bodyPr wrap="square" rtlCol="0">
            <a:spAutoFit/>
          </a:bodyPr>
          <a:lstStyle/>
          <a:p>
            <a:pPr algn="ctr"/>
            <a:r>
              <a:rPr lang="en-IN" sz="2800" b="1" dirty="0"/>
              <a:t>Types of devices used by Councillors in the year 2012 to </a:t>
            </a:r>
            <a:r>
              <a:rPr lang="en-IN" sz="2800" b="1" dirty="0" smtClean="0"/>
              <a:t>2015:</a:t>
            </a:r>
            <a:endParaRPr lang="en-US" sz="2800" b="1" dirty="0"/>
          </a:p>
        </p:txBody>
      </p:sp>
      <p:pic>
        <p:nvPicPr>
          <p:cNvPr id="5" name="Picture 4" descr="\\Backupserver\d drive\official_backup_priyanka\Admin\logo\praja new logo.jpg"/>
          <p:cNvPicPr/>
          <p:nvPr/>
        </p:nvPicPr>
        <p:blipFill>
          <a:blip r:embed="rId3"/>
          <a:srcRect/>
          <a:stretch>
            <a:fillRect/>
          </a:stretch>
        </p:blipFill>
        <p:spPr bwMode="auto">
          <a:xfrm>
            <a:off x="0" y="9179"/>
            <a:ext cx="1030313" cy="819953"/>
          </a:xfrm>
          <a:prstGeom prst="rect">
            <a:avLst/>
          </a:prstGeom>
          <a:noFill/>
          <a:ln w="9525">
            <a:noFill/>
            <a:miter lim="800000"/>
            <a:headEnd/>
            <a:tailEnd/>
          </a:ln>
        </p:spPr>
      </p:pic>
      <p:sp>
        <p:nvSpPr>
          <p:cNvPr id="6" name="Slide Number Placeholder 5"/>
          <p:cNvSpPr>
            <a:spLocks noGrp="1"/>
          </p:cNvSpPr>
          <p:nvPr>
            <p:ph type="sldNum" sz="quarter" idx="12"/>
          </p:nvPr>
        </p:nvSpPr>
        <p:spPr>
          <a:xfrm>
            <a:off x="9319516" y="6419201"/>
            <a:ext cx="2743200" cy="365125"/>
          </a:xfrm>
        </p:spPr>
        <p:txBody>
          <a:bodyPr/>
          <a:lstStyle/>
          <a:p>
            <a:fld id="{FAEA1C2C-7BDA-4272-BE31-14302BC135C8}" type="slidenum">
              <a:rPr lang="en-IN" smtClean="0"/>
              <a:t>5</a:t>
            </a:fld>
            <a:endParaRPr lang="en-IN" dirty="0"/>
          </a:p>
        </p:txBody>
      </p:sp>
    </p:spTree>
    <p:extLst>
      <p:ext uri="{BB962C8B-B14F-4D97-AF65-F5344CB8AC3E}">
        <p14:creationId xmlns:p14="http://schemas.microsoft.com/office/powerpoint/2010/main" val="1198197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030313" y="118936"/>
            <a:ext cx="10369550"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550" b="1" i="0" u="none" strike="noStrike" cap="none" normalizeH="0" baseline="0" dirty="0" smtClean="0">
                <a:ln>
                  <a:noFill/>
                </a:ln>
                <a:solidFill>
                  <a:schemeClr val="tx1"/>
                </a:solidFill>
                <a:effectLst/>
                <a:ea typeface="Calibri" panose="020F0502020204030204" pitchFamily="34" charset="0"/>
                <a:cs typeface="Arial" pitchFamily="34" charset="0"/>
              </a:rPr>
              <a:t>Answers given by the administration to Point of Order questions raised in Ward committee meetings in the Year 2015</a:t>
            </a:r>
            <a:endParaRPr kumimoji="0" lang="en-US" altLang="en-US" sz="255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
        <p:nvSpPr>
          <p:cNvPr id="3" name="Rectangle 2"/>
          <p:cNvSpPr/>
          <p:nvPr/>
        </p:nvSpPr>
        <p:spPr>
          <a:xfrm>
            <a:off x="537981" y="5911701"/>
            <a:ext cx="11051510" cy="835613"/>
          </a:xfrm>
          <a:prstGeom prst="rect">
            <a:avLst/>
          </a:prstGeom>
          <a:ln>
            <a:solidFill>
              <a:schemeClr val="tx1"/>
            </a:solidFill>
          </a:ln>
        </p:spPr>
        <p:txBody>
          <a:bodyPr wrap="square">
            <a:spAutoFit/>
          </a:bodyPr>
          <a:lstStyle/>
          <a:p>
            <a:pPr lvl="0" algn="just">
              <a:lnSpc>
                <a:spcPct val="115000"/>
              </a:lnSpc>
              <a:spcAft>
                <a:spcPts val="1000"/>
              </a:spcAft>
            </a:pPr>
            <a:r>
              <a:rPr lang="en-IN" sz="2100" b="1" dirty="0">
                <a:latin typeface="Calibri" panose="020F0502020204030204" pitchFamily="34" charset="0"/>
                <a:ea typeface="Calibri" panose="020F0502020204030204" pitchFamily="34" charset="0"/>
                <a:cs typeface="Times New Roman" panose="02020603050405020304" pitchFamily="18" charset="0"/>
              </a:rPr>
              <a:t>The total number of pending questions has risen by approximately 5 times in the last 4 years (</a:t>
            </a:r>
            <a:r>
              <a:rPr lang="en-IN" sz="2100" b="1" dirty="0" smtClean="0">
                <a:latin typeface="Calibri" panose="020F0502020204030204" pitchFamily="34" charset="0"/>
                <a:ea typeface="Calibri" panose="020F0502020204030204" pitchFamily="34" charset="0"/>
                <a:cs typeface="Times New Roman" panose="02020603050405020304" pitchFamily="18" charset="0"/>
              </a:rPr>
              <a:t>from 327 to 1530).</a:t>
            </a:r>
            <a:endParaRPr lang="en-IN" sz="2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Backupserver\d drive\official_backup_priyanka\Admin\logo\praja new logo.jpg"/>
          <p:cNvPicPr/>
          <p:nvPr/>
        </p:nvPicPr>
        <p:blipFill>
          <a:blip r:embed="rId2"/>
          <a:srcRect/>
          <a:stretch>
            <a:fillRect/>
          </a:stretch>
        </p:blipFill>
        <p:spPr bwMode="auto">
          <a:xfrm>
            <a:off x="0" y="9179"/>
            <a:ext cx="1030313" cy="819953"/>
          </a:xfrm>
          <a:prstGeom prst="rect">
            <a:avLst/>
          </a:prstGeom>
          <a:noFill/>
          <a:ln w="9525">
            <a:noFill/>
            <a:miter lim="800000"/>
            <a:headEnd/>
            <a:tailEnd/>
          </a:ln>
        </p:spPr>
      </p:pic>
      <p:sp>
        <p:nvSpPr>
          <p:cNvPr id="4" name="Slide Number Placeholder 3"/>
          <p:cNvSpPr>
            <a:spLocks noGrp="1"/>
          </p:cNvSpPr>
          <p:nvPr>
            <p:ph type="sldNum" sz="quarter" idx="12"/>
          </p:nvPr>
        </p:nvSpPr>
        <p:spPr>
          <a:xfrm>
            <a:off x="9448800" y="6421316"/>
            <a:ext cx="2743200" cy="365125"/>
          </a:xfrm>
        </p:spPr>
        <p:txBody>
          <a:bodyPr/>
          <a:lstStyle/>
          <a:p>
            <a:fld id="{FAEA1C2C-7BDA-4272-BE31-14302BC135C8}" type="slidenum">
              <a:rPr lang="en-IN" smtClean="0"/>
              <a:t>6</a:t>
            </a:fld>
            <a:endParaRPr lang="en-IN"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2732926" y="1078787"/>
            <a:ext cx="7191909" cy="4756933"/>
          </a:xfrm>
          <a:prstGeom prst="rect">
            <a:avLst/>
          </a:prstGeom>
          <a:noFill/>
          <a:ln>
            <a:noFill/>
          </a:ln>
        </p:spPr>
      </p:pic>
    </p:spTree>
    <p:extLst>
      <p:ext uri="{BB962C8B-B14F-4D97-AF65-F5344CB8AC3E}">
        <p14:creationId xmlns:p14="http://schemas.microsoft.com/office/powerpoint/2010/main" val="3258623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50356"/>
          </a:xfrm>
        </p:spPr>
        <p:txBody>
          <a:bodyPr>
            <a:normAutofit/>
          </a:bodyPr>
          <a:lstStyle/>
          <a:p>
            <a:pPr algn="ctr"/>
            <a:r>
              <a:rPr lang="en-IN" sz="2800" b="1" dirty="0">
                <a:latin typeface="+mn-lt"/>
              </a:rPr>
              <a:t>Comparison of the average days taken to answer Point of Order questions in the Ward Committees from 2012 to </a:t>
            </a:r>
            <a:r>
              <a:rPr lang="en-IN" sz="2800" b="1" dirty="0" smtClean="0">
                <a:latin typeface="+mn-lt"/>
              </a:rPr>
              <a:t>2015</a:t>
            </a:r>
            <a:endParaRPr lang="en-US" sz="2800" dirty="0"/>
          </a:p>
        </p:txBody>
      </p:sp>
      <p:sp>
        <p:nvSpPr>
          <p:cNvPr id="4" name="Slide Number Placeholder 3"/>
          <p:cNvSpPr>
            <a:spLocks noGrp="1"/>
          </p:cNvSpPr>
          <p:nvPr>
            <p:ph type="sldNum" sz="quarter" idx="12"/>
          </p:nvPr>
        </p:nvSpPr>
        <p:spPr>
          <a:xfrm>
            <a:off x="9257871" y="6397447"/>
            <a:ext cx="2743200" cy="365125"/>
          </a:xfrm>
        </p:spPr>
        <p:txBody>
          <a:bodyPr/>
          <a:lstStyle/>
          <a:p>
            <a:fld id="{FAEA1C2C-7BDA-4272-BE31-14302BC135C8}" type="slidenum">
              <a:rPr lang="en-IN" smtClean="0"/>
              <a:t>7</a:t>
            </a:fld>
            <a:endParaRPr lang="en-IN"/>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825394" y="1216794"/>
            <a:ext cx="6236414" cy="4290156"/>
          </a:xfrm>
          <a:prstGeom prst="rect">
            <a:avLst/>
          </a:prstGeom>
          <a:noFill/>
          <a:ln>
            <a:noFill/>
          </a:ln>
        </p:spPr>
      </p:pic>
      <p:sp>
        <p:nvSpPr>
          <p:cNvPr id="6" name="Rectangle 5"/>
          <p:cNvSpPr/>
          <p:nvPr/>
        </p:nvSpPr>
        <p:spPr>
          <a:xfrm>
            <a:off x="441790" y="5623407"/>
            <a:ext cx="10993344" cy="646331"/>
          </a:xfrm>
          <a:prstGeom prst="rect">
            <a:avLst/>
          </a:prstGeom>
        </p:spPr>
        <p:txBody>
          <a:bodyPr wrap="square">
            <a:spAutoFit/>
          </a:bodyPr>
          <a:lstStyle/>
          <a:p>
            <a:pPr algn="just"/>
            <a:r>
              <a:rPr lang="en-IN" b="1" dirty="0"/>
              <a:t>The average days taken to answer Point of Order questions are 128 days in the last </a:t>
            </a:r>
            <a:r>
              <a:rPr lang="en-IN" b="1" dirty="0" smtClean="0"/>
              <a:t>four years. </a:t>
            </a:r>
            <a:r>
              <a:rPr lang="en-IN" b="1" dirty="0"/>
              <a:t>H</a:t>
            </a:r>
            <a:r>
              <a:rPr lang="en-IN" b="1" dirty="0" smtClean="0"/>
              <a:t>ence, </a:t>
            </a:r>
            <a:r>
              <a:rPr lang="en-IN" b="1" dirty="0"/>
              <a:t>the emphasis </a:t>
            </a:r>
            <a:r>
              <a:rPr lang="en-IN" b="1" dirty="0" smtClean="0"/>
              <a:t>for </a:t>
            </a:r>
            <a:r>
              <a:rPr lang="en-IN" b="1" dirty="0"/>
              <a:t>the administration </a:t>
            </a:r>
            <a:r>
              <a:rPr lang="en-IN" b="1" dirty="0" smtClean="0"/>
              <a:t>should be now on answering </a:t>
            </a:r>
            <a:r>
              <a:rPr lang="en-IN" b="1" dirty="0"/>
              <a:t>the Point of Order </a:t>
            </a:r>
            <a:r>
              <a:rPr lang="en-IN" b="1" dirty="0" smtClean="0"/>
              <a:t>questions.</a:t>
            </a:r>
            <a:endParaRPr lang="en-US" dirty="0"/>
          </a:p>
        </p:txBody>
      </p:sp>
      <p:pic>
        <p:nvPicPr>
          <p:cNvPr id="7" name="Picture 6" descr="\\Backupserver\d drive\official_backup_priyanka\Admin\logo\praja new logo.jpg"/>
          <p:cNvPicPr/>
          <p:nvPr/>
        </p:nvPicPr>
        <p:blipFill>
          <a:blip r:embed="rId3"/>
          <a:srcRect/>
          <a:stretch>
            <a:fillRect/>
          </a:stretch>
        </p:blipFill>
        <p:spPr bwMode="auto">
          <a:xfrm>
            <a:off x="0" y="9179"/>
            <a:ext cx="1030313" cy="819953"/>
          </a:xfrm>
          <a:prstGeom prst="rect">
            <a:avLst/>
          </a:prstGeom>
          <a:noFill/>
          <a:ln w="9525">
            <a:noFill/>
            <a:miter lim="800000"/>
            <a:headEnd/>
            <a:tailEnd/>
          </a:ln>
        </p:spPr>
      </p:pic>
    </p:spTree>
    <p:extLst>
      <p:ext uri="{BB962C8B-B14F-4D97-AF65-F5344CB8AC3E}">
        <p14:creationId xmlns:p14="http://schemas.microsoft.com/office/powerpoint/2010/main" val="2706898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00437" y="4926678"/>
            <a:ext cx="10466469" cy="1292662"/>
          </a:xfrm>
          <a:prstGeom prst="rect">
            <a:avLst/>
          </a:prstGeom>
          <a:noFill/>
        </p:spPr>
        <p:txBody>
          <a:bodyPr wrap="square" rtlCol="0">
            <a:spAutoFit/>
          </a:bodyPr>
          <a:lstStyle/>
          <a:p>
            <a:pPr marL="285750" indent="-285750" algn="just">
              <a:buFont typeface="Arial" pitchFamily="34" charset="0"/>
              <a:buChar char="•"/>
            </a:pPr>
            <a:r>
              <a:rPr lang="en-US" b="1" dirty="0"/>
              <a:t>In order to give justice to any one role (Councillor/MPs) a person can only be efficient when occupying just one office. </a:t>
            </a:r>
            <a:endParaRPr lang="en-US" b="1" dirty="0" smtClean="0"/>
          </a:p>
          <a:p>
            <a:pPr marL="285750" indent="-285750" algn="just">
              <a:buFont typeface="Arial" pitchFamily="34" charset="0"/>
              <a:buChar char="•"/>
            </a:pPr>
            <a:endParaRPr lang="en-US" sz="500" b="1" dirty="0" smtClean="0"/>
          </a:p>
          <a:p>
            <a:pPr marL="285750" indent="-285750" algn="just">
              <a:buFont typeface="Arial" pitchFamily="34" charset="0"/>
              <a:buChar char="•"/>
            </a:pPr>
            <a:r>
              <a:rPr lang="en-US" b="1" dirty="0" smtClean="0"/>
              <a:t>Hence, the </a:t>
            </a:r>
            <a:r>
              <a:rPr lang="en-US" b="1" dirty="0"/>
              <a:t>Mumbai Municipal Corporation Act, 1888 needs to be modified so that a person can hold only one elected office (</a:t>
            </a:r>
            <a:r>
              <a:rPr lang="en-US" b="1" dirty="0" smtClean="0"/>
              <a:t>MC, MLA </a:t>
            </a:r>
            <a:r>
              <a:rPr lang="en-US" b="1" dirty="0"/>
              <a:t>or MP).</a:t>
            </a:r>
          </a:p>
        </p:txBody>
      </p:sp>
      <p:graphicFrame>
        <p:nvGraphicFramePr>
          <p:cNvPr id="6" name="Table 5"/>
          <p:cNvGraphicFramePr>
            <a:graphicFrameLocks noGrp="1"/>
          </p:cNvGraphicFramePr>
          <p:nvPr>
            <p:extLst>
              <p:ext uri="{D42A27DB-BD31-4B8C-83A1-F6EECF244321}">
                <p14:modId xmlns:p14="http://schemas.microsoft.com/office/powerpoint/2010/main" val="1363536020"/>
              </p:ext>
            </p:extLst>
          </p:nvPr>
        </p:nvGraphicFramePr>
        <p:xfrm>
          <a:off x="1030313" y="924673"/>
          <a:ext cx="10315548" cy="3866939"/>
        </p:xfrm>
        <a:graphic>
          <a:graphicData uri="http://schemas.openxmlformats.org/drawingml/2006/table">
            <a:tbl>
              <a:tblPr firstRow="1" bandRow="1">
                <a:tableStyleId>{5940675A-B579-460E-94D1-54222C63F5DA}</a:tableStyleId>
              </a:tblPr>
              <a:tblGrid>
                <a:gridCol w="2459669"/>
                <a:gridCol w="1982795"/>
                <a:gridCol w="2510243"/>
                <a:gridCol w="3362841"/>
              </a:tblGrid>
              <a:tr h="636999">
                <a:tc>
                  <a:txBody>
                    <a:bodyPr/>
                    <a:lstStyle/>
                    <a:p>
                      <a:pPr algn="ctr"/>
                      <a:r>
                        <a:rPr lang="en-US" sz="2000" b="1" dirty="0" smtClean="0"/>
                        <a:t>Name of </a:t>
                      </a:r>
                      <a:r>
                        <a:rPr lang="en-US" sz="2000" b="1" dirty="0" err="1" smtClean="0"/>
                        <a:t>Councillors</a:t>
                      </a:r>
                      <a:r>
                        <a:rPr lang="en-US" sz="2000" b="1" dirty="0" smtClean="0"/>
                        <a:t> </a:t>
                      </a:r>
                      <a:endParaRPr lang="en-US" sz="2000" b="1" dirty="0"/>
                    </a:p>
                  </a:txBody>
                  <a:tcPr anchor="ctr">
                    <a:solidFill>
                      <a:schemeClr val="bg1">
                        <a:lumMod val="65000"/>
                      </a:schemeClr>
                    </a:solidFill>
                  </a:tcPr>
                </a:tc>
                <a:tc>
                  <a:txBody>
                    <a:bodyPr/>
                    <a:lstStyle/>
                    <a:p>
                      <a:pPr algn="ctr"/>
                      <a:r>
                        <a:rPr lang="en-US" sz="2000" b="1" dirty="0" smtClean="0"/>
                        <a:t>MLA/MP</a:t>
                      </a:r>
                      <a:endParaRPr lang="en-US" sz="2000" b="1" dirty="0"/>
                    </a:p>
                  </a:txBody>
                  <a:tcPr anchor="ctr">
                    <a:solidFill>
                      <a:schemeClr val="bg1">
                        <a:lumMod val="65000"/>
                      </a:schemeClr>
                    </a:solidFill>
                  </a:tcPr>
                </a:tc>
                <a:tc>
                  <a:txBody>
                    <a:bodyPr/>
                    <a:lstStyle/>
                    <a:p>
                      <a:pPr algn="ctr"/>
                      <a:r>
                        <a:rPr lang="en-US" sz="2000" b="1" dirty="0" smtClean="0"/>
                        <a:t>Party</a:t>
                      </a:r>
                      <a:endParaRPr lang="en-US" sz="2000" b="1" dirty="0"/>
                    </a:p>
                  </a:txBody>
                  <a:tcPr anchor="ctr">
                    <a:solidFill>
                      <a:schemeClr val="bg1">
                        <a:lumMod val="65000"/>
                      </a:schemeClr>
                    </a:solidFill>
                  </a:tcPr>
                </a:tc>
                <a:tc>
                  <a:txBody>
                    <a:bodyPr/>
                    <a:lstStyle/>
                    <a:p>
                      <a:pPr algn="ctr"/>
                      <a:r>
                        <a:rPr lang="en-US" sz="2000" b="1" dirty="0" smtClean="0"/>
                        <a:t>No. of Question Asked in 2015</a:t>
                      </a:r>
                      <a:endParaRPr lang="en-US" sz="2000" b="1" dirty="0"/>
                    </a:p>
                  </a:txBody>
                  <a:tcPr anchor="ctr">
                    <a:solidFill>
                      <a:schemeClr val="bg1">
                        <a:lumMod val="65000"/>
                      </a:schemeClr>
                    </a:solidFill>
                  </a:tcPr>
                </a:tc>
              </a:tr>
              <a:tr h="527650">
                <a:tc>
                  <a:txBody>
                    <a:bodyPr/>
                    <a:lstStyle/>
                    <a:p>
                      <a:r>
                        <a:rPr lang="en-US" sz="2000" dirty="0" err="1" smtClean="0"/>
                        <a:t>Ameet</a:t>
                      </a:r>
                      <a:r>
                        <a:rPr lang="en-US" sz="2000" dirty="0" smtClean="0"/>
                        <a:t> </a:t>
                      </a:r>
                      <a:r>
                        <a:rPr lang="en-US" sz="2000" dirty="0" err="1" smtClean="0"/>
                        <a:t>Satam</a:t>
                      </a:r>
                      <a:endParaRPr lang="en-US" sz="2000" dirty="0"/>
                    </a:p>
                  </a:txBody>
                  <a:tcPr anchor="ctr"/>
                </a:tc>
                <a:tc>
                  <a:txBody>
                    <a:bodyPr/>
                    <a:lstStyle/>
                    <a:p>
                      <a:pPr algn="ctr"/>
                      <a:r>
                        <a:rPr lang="en-US" sz="2000" dirty="0" smtClean="0"/>
                        <a:t>MLA</a:t>
                      </a:r>
                      <a:endParaRPr lang="en-US" sz="2000" dirty="0"/>
                    </a:p>
                  </a:txBody>
                  <a:tcPr anchor="ctr"/>
                </a:tc>
                <a:tc>
                  <a:txBody>
                    <a:bodyPr/>
                    <a:lstStyle/>
                    <a:p>
                      <a:pPr algn="ctr"/>
                      <a:r>
                        <a:rPr lang="en-US" sz="2000" dirty="0" smtClean="0"/>
                        <a:t>BJ</a:t>
                      </a:r>
                      <a:r>
                        <a:rPr lang="en-US" sz="2000" baseline="0" dirty="0" smtClean="0"/>
                        <a:t>P</a:t>
                      </a:r>
                      <a:endParaRPr lang="en-US" sz="2000" dirty="0"/>
                    </a:p>
                  </a:txBody>
                  <a:tcPr anchor="ctr"/>
                </a:tc>
                <a:tc>
                  <a:txBody>
                    <a:bodyPr/>
                    <a:lstStyle/>
                    <a:p>
                      <a:pPr marL="0" algn="ctr" defTabSz="914400" rtl="0" eaLnBrk="1" fontAlgn="b" latinLnBrk="0" hangingPunct="1"/>
                      <a:r>
                        <a:rPr lang="en-US" sz="2000" kern="1200" dirty="0">
                          <a:solidFill>
                            <a:schemeClr val="tx1"/>
                          </a:solidFill>
                          <a:latin typeface="+mn-lt"/>
                          <a:ea typeface="+mn-ea"/>
                          <a:cs typeface="+mn-cs"/>
                        </a:rPr>
                        <a:t>0</a:t>
                      </a:r>
                    </a:p>
                  </a:txBody>
                  <a:tcPr marL="9525" marR="9525" marT="9525" marB="0" anchor="ctr"/>
                </a:tc>
              </a:tr>
              <a:tr h="457296">
                <a:tc>
                  <a:txBody>
                    <a:bodyPr/>
                    <a:lstStyle/>
                    <a:p>
                      <a:r>
                        <a:rPr lang="en-US" sz="2000" dirty="0" smtClean="0"/>
                        <a:t>Ashok</a:t>
                      </a:r>
                      <a:r>
                        <a:rPr lang="en-US" sz="2000" baseline="0" dirty="0" smtClean="0"/>
                        <a:t> </a:t>
                      </a:r>
                      <a:r>
                        <a:rPr lang="en-US" sz="2000" baseline="0" dirty="0" err="1" smtClean="0"/>
                        <a:t>Patil</a:t>
                      </a:r>
                      <a:endParaRPr lang="en-U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MLA</a:t>
                      </a:r>
                    </a:p>
                  </a:txBody>
                  <a:tcPr anchor="ctr"/>
                </a:tc>
                <a:tc>
                  <a:txBody>
                    <a:bodyPr/>
                    <a:lstStyle/>
                    <a:p>
                      <a:pPr algn="ctr"/>
                      <a:r>
                        <a:rPr lang="en-US" sz="2000" dirty="0" smtClean="0"/>
                        <a:t>SS</a:t>
                      </a:r>
                      <a:endParaRPr lang="en-US" sz="2000" dirty="0"/>
                    </a:p>
                  </a:txBody>
                  <a:tcPr anchor="ctr"/>
                </a:tc>
                <a:tc>
                  <a:txBody>
                    <a:bodyPr/>
                    <a:lstStyle/>
                    <a:p>
                      <a:pPr marL="0" algn="ctr" defTabSz="914400" rtl="0" eaLnBrk="1" fontAlgn="b" latinLnBrk="0" hangingPunct="1"/>
                      <a:r>
                        <a:rPr lang="en-US" sz="2000" kern="1200" dirty="0">
                          <a:solidFill>
                            <a:schemeClr val="tx1"/>
                          </a:solidFill>
                          <a:latin typeface="+mn-lt"/>
                          <a:ea typeface="+mn-ea"/>
                          <a:cs typeface="+mn-cs"/>
                        </a:rPr>
                        <a:t>4</a:t>
                      </a:r>
                    </a:p>
                  </a:txBody>
                  <a:tcPr marL="9525" marR="9525" marT="9525" marB="0" anchor="ctr"/>
                </a:tc>
              </a:tr>
              <a:tr h="598003">
                <a:tc>
                  <a:txBody>
                    <a:bodyPr/>
                    <a:lstStyle/>
                    <a:p>
                      <a:r>
                        <a:rPr lang="en-US" sz="2000" dirty="0" err="1" smtClean="0"/>
                        <a:t>Manisha</a:t>
                      </a:r>
                      <a:r>
                        <a:rPr lang="en-US" sz="2000" dirty="0" smtClean="0"/>
                        <a:t> </a:t>
                      </a:r>
                      <a:r>
                        <a:rPr lang="en-US" sz="2000" dirty="0" err="1" smtClean="0"/>
                        <a:t>Chaudhari</a:t>
                      </a:r>
                      <a:endParaRPr lang="en-U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MLA</a:t>
                      </a:r>
                    </a:p>
                  </a:txBody>
                  <a:tcPr anchor="ctr"/>
                </a:tc>
                <a:tc>
                  <a:txBody>
                    <a:bodyPr/>
                    <a:lstStyle/>
                    <a:p>
                      <a:pPr algn="ctr"/>
                      <a:r>
                        <a:rPr lang="en-US" sz="2000" dirty="0" smtClean="0"/>
                        <a:t>BJ</a:t>
                      </a:r>
                      <a:r>
                        <a:rPr lang="en-US" sz="2000" baseline="0" dirty="0" smtClean="0"/>
                        <a:t>P</a:t>
                      </a:r>
                      <a:endParaRPr lang="en-US" sz="2000" dirty="0"/>
                    </a:p>
                  </a:txBody>
                  <a:tcPr anchor="ctr"/>
                </a:tc>
                <a:tc>
                  <a:txBody>
                    <a:bodyPr/>
                    <a:lstStyle/>
                    <a:p>
                      <a:pPr marL="0" algn="ctr" defTabSz="914400" rtl="0" eaLnBrk="1" fontAlgn="b" latinLnBrk="0" hangingPunct="1"/>
                      <a:r>
                        <a:rPr lang="en-US" sz="2000" kern="1200" dirty="0">
                          <a:solidFill>
                            <a:schemeClr val="tx1"/>
                          </a:solidFill>
                          <a:latin typeface="+mn-lt"/>
                          <a:ea typeface="+mn-ea"/>
                          <a:cs typeface="+mn-cs"/>
                        </a:rPr>
                        <a:t>0</a:t>
                      </a:r>
                    </a:p>
                  </a:txBody>
                  <a:tcPr marL="9525" marR="9525" marT="9525" marB="0" anchor="ctr"/>
                </a:tc>
              </a:tr>
              <a:tr h="527650">
                <a:tc>
                  <a:txBody>
                    <a:bodyPr/>
                    <a:lstStyle/>
                    <a:p>
                      <a:r>
                        <a:rPr lang="en-US" sz="2000" dirty="0" err="1" smtClean="0"/>
                        <a:t>Selvan</a:t>
                      </a:r>
                      <a:r>
                        <a:rPr lang="en-US" sz="2000" dirty="0" smtClean="0"/>
                        <a:t> R Tamil</a:t>
                      </a:r>
                      <a:endParaRPr lang="en-U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MLA</a:t>
                      </a:r>
                    </a:p>
                  </a:txBody>
                  <a:tcPr anchor="ctr"/>
                </a:tc>
                <a:tc>
                  <a:txBody>
                    <a:bodyPr/>
                    <a:lstStyle/>
                    <a:p>
                      <a:pPr algn="ctr"/>
                      <a:r>
                        <a:rPr lang="en-US" sz="2000" dirty="0" smtClean="0"/>
                        <a:t>BJ</a:t>
                      </a:r>
                      <a:r>
                        <a:rPr lang="en-US" sz="2000" baseline="0" dirty="0" smtClean="0"/>
                        <a:t>P</a:t>
                      </a:r>
                      <a:endParaRPr lang="en-US" sz="2000" dirty="0"/>
                    </a:p>
                  </a:txBody>
                  <a:tcPr anchor="ctr"/>
                </a:tc>
                <a:tc>
                  <a:txBody>
                    <a:bodyPr/>
                    <a:lstStyle/>
                    <a:p>
                      <a:pPr marL="0" algn="ctr" defTabSz="914400" rtl="0" eaLnBrk="1" fontAlgn="b" latinLnBrk="0" hangingPunct="1"/>
                      <a:r>
                        <a:rPr lang="en-US" sz="2000" kern="1200" dirty="0">
                          <a:solidFill>
                            <a:schemeClr val="tx1"/>
                          </a:solidFill>
                          <a:latin typeface="+mn-lt"/>
                          <a:ea typeface="+mn-ea"/>
                          <a:cs typeface="+mn-cs"/>
                        </a:rPr>
                        <a:t>0</a:t>
                      </a:r>
                    </a:p>
                  </a:txBody>
                  <a:tcPr marL="9525" marR="9525" marT="9525" marB="0" anchor="ctr"/>
                </a:tc>
              </a:tr>
              <a:tr h="527650">
                <a:tc>
                  <a:txBody>
                    <a:bodyPr/>
                    <a:lstStyle/>
                    <a:p>
                      <a:r>
                        <a:rPr lang="en-US" sz="2000" dirty="0" smtClean="0"/>
                        <a:t>Sunil </a:t>
                      </a:r>
                      <a:r>
                        <a:rPr lang="en-US" sz="2000" dirty="0" err="1" smtClean="0"/>
                        <a:t>Prabhu</a:t>
                      </a:r>
                      <a:endParaRPr lang="en-U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MLA</a:t>
                      </a:r>
                    </a:p>
                  </a:txBody>
                  <a:tcPr anchor="ctr"/>
                </a:tc>
                <a:tc>
                  <a:txBody>
                    <a:bodyPr/>
                    <a:lstStyle/>
                    <a:p>
                      <a:pPr algn="ctr"/>
                      <a:r>
                        <a:rPr lang="en-US" sz="2000" dirty="0" smtClean="0"/>
                        <a:t>SS</a:t>
                      </a:r>
                      <a:endParaRPr lang="en-US" sz="2000" dirty="0"/>
                    </a:p>
                  </a:txBody>
                  <a:tcPr anchor="ctr"/>
                </a:tc>
                <a:tc>
                  <a:txBody>
                    <a:bodyPr/>
                    <a:lstStyle/>
                    <a:p>
                      <a:pPr marL="0" algn="ctr" defTabSz="914400" rtl="0" eaLnBrk="1" fontAlgn="b" latinLnBrk="0" hangingPunct="1"/>
                      <a:r>
                        <a:rPr lang="en-US" sz="2000" kern="1200" dirty="0">
                          <a:solidFill>
                            <a:schemeClr val="tx1"/>
                          </a:solidFill>
                          <a:latin typeface="+mn-lt"/>
                          <a:ea typeface="+mn-ea"/>
                          <a:cs typeface="+mn-cs"/>
                        </a:rPr>
                        <a:t>2</a:t>
                      </a:r>
                    </a:p>
                  </a:txBody>
                  <a:tcPr marL="9525" marR="9525" marT="9525" marB="0" anchor="ctr"/>
                </a:tc>
              </a:tr>
              <a:tr h="527650">
                <a:tc>
                  <a:txBody>
                    <a:bodyPr/>
                    <a:lstStyle/>
                    <a:p>
                      <a:r>
                        <a:rPr lang="en-US" sz="2000" dirty="0" smtClean="0"/>
                        <a:t>Rahul </a:t>
                      </a:r>
                      <a:r>
                        <a:rPr lang="en-US" sz="2000" dirty="0" err="1" smtClean="0"/>
                        <a:t>Shevale</a:t>
                      </a:r>
                      <a:endParaRPr lang="en-U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MP</a:t>
                      </a:r>
                    </a:p>
                  </a:txBody>
                  <a:tcPr anchor="ctr"/>
                </a:tc>
                <a:tc>
                  <a:txBody>
                    <a:bodyPr/>
                    <a:lstStyle/>
                    <a:p>
                      <a:pPr algn="ctr"/>
                      <a:r>
                        <a:rPr lang="en-US" sz="2000" dirty="0" smtClean="0"/>
                        <a:t>SS</a:t>
                      </a:r>
                      <a:endParaRPr lang="en-US" sz="2000" dirty="0"/>
                    </a:p>
                  </a:txBody>
                  <a:tcPr anchor="ctr"/>
                </a:tc>
                <a:tc>
                  <a:txBody>
                    <a:bodyPr/>
                    <a:lstStyle/>
                    <a:p>
                      <a:pPr marL="0" algn="ctr" defTabSz="914400" rtl="0" eaLnBrk="1" fontAlgn="b" latinLnBrk="0" hangingPunct="1"/>
                      <a:r>
                        <a:rPr lang="en-US" sz="2000" kern="1200" dirty="0">
                          <a:solidFill>
                            <a:schemeClr val="tx1"/>
                          </a:solidFill>
                          <a:latin typeface="+mn-lt"/>
                          <a:ea typeface="+mn-ea"/>
                          <a:cs typeface="+mn-cs"/>
                        </a:rPr>
                        <a:t>0</a:t>
                      </a:r>
                    </a:p>
                  </a:txBody>
                  <a:tcPr marL="9525" marR="9525" marT="9525" marB="0" anchor="ctr"/>
                </a:tc>
              </a:tr>
            </a:tbl>
          </a:graphicData>
        </a:graphic>
      </p:graphicFrame>
      <p:pic>
        <p:nvPicPr>
          <p:cNvPr id="4" name="Picture 3" descr="\\Backupserver\d drive\official_backup_priyanka\Admin\logo\praja new logo.jpg"/>
          <p:cNvPicPr/>
          <p:nvPr/>
        </p:nvPicPr>
        <p:blipFill>
          <a:blip r:embed="rId2"/>
          <a:srcRect/>
          <a:stretch>
            <a:fillRect/>
          </a:stretch>
        </p:blipFill>
        <p:spPr bwMode="auto">
          <a:xfrm>
            <a:off x="0" y="0"/>
            <a:ext cx="1030313" cy="81995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FAEA1C2C-7BDA-4272-BE31-14302BC135C8}" type="slidenum">
              <a:rPr lang="en-IN" smtClean="0"/>
              <a:t>8</a:t>
            </a:fld>
            <a:endParaRPr lang="en-IN"/>
          </a:p>
        </p:txBody>
      </p:sp>
      <p:sp>
        <p:nvSpPr>
          <p:cNvPr id="3" name="TextBox 2"/>
          <p:cNvSpPr txBox="1"/>
          <p:nvPr/>
        </p:nvSpPr>
        <p:spPr>
          <a:xfrm>
            <a:off x="3821987" y="215757"/>
            <a:ext cx="4787757" cy="553998"/>
          </a:xfrm>
          <a:prstGeom prst="rect">
            <a:avLst/>
          </a:prstGeom>
          <a:noFill/>
        </p:spPr>
        <p:txBody>
          <a:bodyPr wrap="square" rtlCol="0">
            <a:spAutoFit/>
          </a:bodyPr>
          <a:lstStyle/>
          <a:p>
            <a:r>
              <a:rPr lang="en-US" sz="3000" b="1" dirty="0" err="1" smtClean="0"/>
              <a:t>Councillors</a:t>
            </a:r>
            <a:r>
              <a:rPr lang="en-US" sz="3000" b="1" dirty="0" smtClean="0"/>
              <a:t> holding 2 offices</a:t>
            </a:r>
            <a:endParaRPr lang="en-US" sz="3000" b="1" dirty="0"/>
          </a:p>
        </p:txBody>
      </p:sp>
    </p:spTree>
    <p:extLst>
      <p:ext uri="{BB962C8B-B14F-4D97-AF65-F5344CB8AC3E}">
        <p14:creationId xmlns:p14="http://schemas.microsoft.com/office/powerpoint/2010/main" val="1854887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895" y="817353"/>
            <a:ext cx="45720" cy="457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895" y="836403"/>
            <a:ext cx="45720" cy="4572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913" y="891649"/>
            <a:ext cx="9243987" cy="53213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p:cNvSpPr>
            <a:spLocks noChangeArrowheads="1"/>
          </p:cNvSpPr>
          <p:nvPr/>
        </p:nvSpPr>
        <p:spPr bwMode="auto">
          <a:xfrm>
            <a:off x="1370246" y="332605"/>
            <a:ext cx="941340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550" b="1" i="0" u="none" strike="noStrike" cap="none" normalizeH="0" baseline="0" dirty="0" smtClean="0">
                <a:ln>
                  <a:noFill/>
                </a:ln>
                <a:effectLst/>
                <a:ea typeface="Calibri" panose="020F0502020204030204" pitchFamily="34" charset="0"/>
                <a:cs typeface="Arial" pitchFamily="34" charset="0"/>
              </a:rPr>
              <a:t>Comparison between top five citizen complaints from 2013 to 2015</a:t>
            </a:r>
            <a:endParaRPr kumimoji="0" lang="en-US" altLang="en-US" sz="2550" b="0" i="0" u="none" strike="noStrike" cap="none" normalizeH="0" baseline="0" dirty="0" smtClean="0">
              <a:ln>
                <a:noFill/>
              </a:ln>
              <a:effectLst/>
              <a:cs typeface="Arial" pitchFamily="34" charset="0"/>
            </a:endParaRPr>
          </a:p>
        </p:txBody>
      </p:sp>
      <p:sp>
        <p:nvSpPr>
          <p:cNvPr id="3" name="Rectangle 5"/>
          <p:cNvSpPr>
            <a:spLocks noChangeArrowheads="1"/>
          </p:cNvSpPr>
          <p:nvPr/>
        </p:nvSpPr>
        <p:spPr bwMode="auto">
          <a:xfrm flipV="1">
            <a:off x="4884115" y="845928"/>
            <a:ext cx="8116230" cy="4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sp>
        <p:nvSpPr>
          <p:cNvPr id="4" name="Rectangle 6"/>
          <p:cNvSpPr>
            <a:spLocks noChangeArrowheads="1"/>
          </p:cNvSpPr>
          <p:nvPr/>
        </p:nvSpPr>
        <p:spPr bwMode="auto">
          <a:xfrm flipV="1">
            <a:off x="466661" y="6212995"/>
            <a:ext cx="811623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rPr>
              <a:t/>
            </a:r>
            <a:br>
              <a:rPr kumimoji="0" lang="en-US" altLang="en-US" sz="11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8"/>
          <p:cNvSpPr>
            <a:spLocks noChangeArrowheads="1"/>
          </p:cNvSpPr>
          <p:nvPr/>
        </p:nvSpPr>
        <p:spPr bwMode="auto">
          <a:xfrm>
            <a:off x="1370246" y="6329328"/>
            <a:ext cx="108839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complaints registered data is obtained through RTI from the Central Complaint Registering System (CCRS) of the MCGM</a:t>
            </a:r>
            <a:endParaRPr kumimoji="0" lang="en-US" altLang="en-US" sz="1200" b="0" i="0" u="none" strike="noStrike" cap="none" normalizeH="0" baseline="0" dirty="0" smtClean="0">
              <a:ln>
                <a:noFill/>
              </a:ln>
              <a:solidFill>
                <a:schemeClr val="tx1"/>
              </a:solidFill>
              <a:effectLst/>
              <a:latin typeface="Arial" panose="020B0604020202020204" pitchFamily="34" charset="0"/>
            </a:endParaRPr>
          </a:p>
        </p:txBody>
      </p:sp>
      <p:pic>
        <p:nvPicPr>
          <p:cNvPr id="9" name="Picture 8" descr="\\Backupserver\d drive\official_backup_priyanka\Admin\logo\praja new logo.jpg"/>
          <p:cNvPicPr/>
          <p:nvPr/>
        </p:nvPicPr>
        <p:blipFill>
          <a:blip r:embed="rId4"/>
          <a:srcRect/>
          <a:stretch>
            <a:fillRect/>
          </a:stretch>
        </p:blipFill>
        <p:spPr bwMode="auto">
          <a:xfrm>
            <a:off x="0" y="10735"/>
            <a:ext cx="1030313" cy="81995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AEA1C2C-7BDA-4272-BE31-14302BC135C8}" type="slidenum">
              <a:rPr lang="en-IN" smtClean="0"/>
              <a:t>9</a:t>
            </a:fld>
            <a:endParaRPr lang="en-IN"/>
          </a:p>
        </p:txBody>
      </p:sp>
    </p:spTree>
    <p:extLst>
      <p:ext uri="{BB962C8B-B14F-4D97-AF65-F5344CB8AC3E}">
        <p14:creationId xmlns:p14="http://schemas.microsoft.com/office/powerpoint/2010/main" val="335329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871</TotalTime>
  <Words>1239</Words>
  <Application>Microsoft Office PowerPoint</Application>
  <PresentationFormat>Custom</PresentationFormat>
  <Paragraphs>240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Report on Working of Ward Committees in the City of Mumbai and Civic Problems Registered by Citizens (March 2012 to December 2015)  April 2016 </vt:lpstr>
      <vt:lpstr>PowerPoint Presentation</vt:lpstr>
      <vt:lpstr>The problem of ‘Disengaged Councillors’</vt:lpstr>
      <vt:lpstr>Questions asked on Dumping Ground issues in the Ward Committee in the last 4 years</vt:lpstr>
      <vt:lpstr>PowerPoint Presentation</vt:lpstr>
      <vt:lpstr>PowerPoint Presentation</vt:lpstr>
      <vt:lpstr>Comparison of the average days taken to answer Point of Order questions in the Ward Committees from 2012 to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on Working of Ward Committees in the City of Mumbai and Civic Problems Registered by Citizens (January 2012 to December 2014)</dc:title>
  <dc:creator>swati</dc:creator>
  <cp:lastModifiedBy>Nilam</cp:lastModifiedBy>
  <cp:revision>88</cp:revision>
  <dcterms:created xsi:type="dcterms:W3CDTF">2016-04-16T06:42:44Z</dcterms:created>
  <dcterms:modified xsi:type="dcterms:W3CDTF">2016-04-19T07:56:34Z</dcterms:modified>
</cp:coreProperties>
</file>